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9" r:id="rId5"/>
    <p:sldId id="258" r:id="rId6"/>
    <p:sldId id="267" r:id="rId7"/>
    <p:sldId id="261" r:id="rId8"/>
    <p:sldId id="266" r:id="rId9"/>
    <p:sldId id="262" r:id="rId10"/>
    <p:sldId id="272" r:id="rId11"/>
    <p:sldId id="274" r:id="rId12"/>
    <p:sldId id="271" r:id="rId13"/>
    <p:sldId id="273" r:id="rId14"/>
    <p:sldId id="268" r:id="rId15"/>
    <p:sldId id="269" r:id="rId16"/>
    <p:sldId id="270" r:id="rId17"/>
    <p:sldId id="264" r:id="rId18"/>
    <p:sldId id="282" r:id="rId19"/>
    <p:sldId id="275" r:id="rId20"/>
    <p:sldId id="283" r:id="rId21"/>
    <p:sldId id="277" r:id="rId22"/>
    <p:sldId id="281" r:id="rId23"/>
    <p:sldId id="280" r:id="rId24"/>
    <p:sldId id="278" r:id="rId25"/>
    <p:sldId id="279" r:id="rId26"/>
    <p:sldId id="276" r:id="rId27"/>
    <p:sldId id="290" r:id="rId28"/>
    <p:sldId id="289" r:id="rId29"/>
    <p:sldId id="288" r:id="rId30"/>
    <p:sldId id="287" r:id="rId31"/>
    <p:sldId id="286" r:id="rId32"/>
    <p:sldId id="293" r:id="rId33"/>
    <p:sldId id="285" r:id="rId34"/>
    <p:sldId id="292" r:id="rId35"/>
    <p:sldId id="291" r:id="rId36"/>
    <p:sldId id="284" r:id="rId37"/>
    <p:sldId id="295" r:id="rId38"/>
    <p:sldId id="296" r:id="rId39"/>
    <p:sldId id="294" r:id="rId40"/>
    <p:sldId id="299" r:id="rId41"/>
    <p:sldId id="298" r:id="rId42"/>
    <p:sldId id="297" r:id="rId43"/>
    <p:sldId id="300" r:id="rId44"/>
    <p:sldId id="265" r:id="rId45"/>
    <p:sldId id="304" r:id="rId46"/>
    <p:sldId id="302" r:id="rId47"/>
    <p:sldId id="306" r:id="rId48"/>
    <p:sldId id="305" r:id="rId49"/>
    <p:sldId id="301" r:id="rId50"/>
    <p:sldId id="310" r:id="rId51"/>
    <p:sldId id="307" r:id="rId52"/>
    <p:sldId id="308" r:id="rId53"/>
    <p:sldId id="30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p:scale>
          <a:sx n="70" d="100"/>
          <a:sy n="70" d="100"/>
        </p:scale>
        <p:origin x="660"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FD8A-5519-4B02-9C1C-4076731D17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8F1E8C-785A-4DF7-B884-82CB8416B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E29DCD-45CB-4BE6-814D-E761D5B41847}"/>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5" name="Footer Placeholder 4">
            <a:extLst>
              <a:ext uri="{FF2B5EF4-FFF2-40B4-BE49-F238E27FC236}">
                <a16:creationId xmlns:a16="http://schemas.microsoft.com/office/drawing/2014/main" id="{4763B7F1-35FC-4682-B4CA-D3B9CDE624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0FE225-2349-432A-BF44-78FE6D4EDBFD}"/>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13677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47AB7-90F0-4E9A-8D3E-F29F66A8B0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DFF0B7-94C0-4974-978A-872C9AABB3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708DE-AA3B-4A2A-876A-EA0EC73517DF}"/>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5" name="Footer Placeholder 4">
            <a:extLst>
              <a:ext uri="{FF2B5EF4-FFF2-40B4-BE49-F238E27FC236}">
                <a16:creationId xmlns:a16="http://schemas.microsoft.com/office/drawing/2014/main" id="{733810F0-D46F-416C-8090-A908500D2E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56282B-EB77-4E8A-B4AA-58C05C3AD29F}"/>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369400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FFBF6-F772-45CC-B8D4-DAE86F9D41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99E8B7-E92C-4C04-8669-BB8A506F04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64DBE-192B-4365-8CCE-3123AE019B7A}"/>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5" name="Footer Placeholder 4">
            <a:extLst>
              <a:ext uri="{FF2B5EF4-FFF2-40B4-BE49-F238E27FC236}">
                <a16:creationId xmlns:a16="http://schemas.microsoft.com/office/drawing/2014/main" id="{6FE683A0-0C99-4C8F-8C21-3ACC12D26E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D55584-19F0-40AB-A8F9-E10EBD7CBE66}"/>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1799697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64BA-4B2C-4654-AB54-08A34E7E1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A715F-46F5-47BE-B699-60CBCE8BC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67F21-68AB-4FF9-B5D6-6D4E0CC6487A}"/>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5" name="Footer Placeholder 4">
            <a:extLst>
              <a:ext uri="{FF2B5EF4-FFF2-40B4-BE49-F238E27FC236}">
                <a16:creationId xmlns:a16="http://schemas.microsoft.com/office/drawing/2014/main" id="{40678F20-7BD3-417F-ABA1-4E48B51D82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D37FDA-0345-4B3A-8312-092D06D238B3}"/>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2172855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C52F-7BAB-4868-9219-101DD34EF8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0C618-1739-4881-8600-1C8FC1031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AE815-F766-494C-ACB9-0520F9E93DD7}"/>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5" name="Footer Placeholder 4">
            <a:extLst>
              <a:ext uri="{FF2B5EF4-FFF2-40B4-BE49-F238E27FC236}">
                <a16:creationId xmlns:a16="http://schemas.microsoft.com/office/drawing/2014/main" id="{56B09F85-325B-45B3-8899-225B927202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737500-C9B3-4AB5-86AC-07796B6D718C}"/>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70642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59BF-25F7-4653-AC01-4C8D73D95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0BE7E-4B46-4FAD-869B-ED9FDA6F46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1C3BBC-899E-475B-8271-E3F56673CD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C8518-2534-4BD8-9789-0E5615AE1653}"/>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6" name="Footer Placeholder 5">
            <a:extLst>
              <a:ext uri="{FF2B5EF4-FFF2-40B4-BE49-F238E27FC236}">
                <a16:creationId xmlns:a16="http://schemas.microsoft.com/office/drawing/2014/main" id="{02E534A5-6F28-4C20-8AEA-F50FB8AC4D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A3E940-585D-465A-83A4-C1C83463EEF1}"/>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323949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6039-875A-46A5-B0DA-D93058E425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03FEBF-D2BD-422A-9FC0-372151AF6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C7CCD4-B385-49C2-BDB0-51BF9959DE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A81FB-8FE5-47F1-A472-A15ADD68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9E6B41-F5AD-4448-BD14-1DB969E88A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CB4C7-E8F1-430A-9BDB-FB7841DDBE96}"/>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8" name="Footer Placeholder 7">
            <a:extLst>
              <a:ext uri="{FF2B5EF4-FFF2-40B4-BE49-F238E27FC236}">
                <a16:creationId xmlns:a16="http://schemas.microsoft.com/office/drawing/2014/main" id="{79DFD183-D687-4836-8964-F34912FCC42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4A505A0-9208-4BA0-B197-3E0EA4B45B9B}"/>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217866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18C5-E17A-435D-A730-033D55BF58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9DEE63-52B5-4B4A-8277-E899A693F982}"/>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4" name="Footer Placeholder 3">
            <a:extLst>
              <a:ext uri="{FF2B5EF4-FFF2-40B4-BE49-F238E27FC236}">
                <a16:creationId xmlns:a16="http://schemas.microsoft.com/office/drawing/2014/main" id="{CCD1A4F4-B55F-4570-883D-2151F166E2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594C3E-A708-4D60-A9A0-ED5D287CBAE7}"/>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401982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3D6EE-F41E-4B9E-BB42-41B38270BC34}"/>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3" name="Footer Placeholder 2">
            <a:extLst>
              <a:ext uri="{FF2B5EF4-FFF2-40B4-BE49-F238E27FC236}">
                <a16:creationId xmlns:a16="http://schemas.microsoft.com/office/drawing/2014/main" id="{8A07305A-7C26-415D-8A02-9A40B98278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ADD985B-51E3-4513-92B6-79AB8C9B699E}"/>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286960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346F-004E-471E-9DF0-A8BFBE066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A8D3DE-156A-4F08-84F0-538B7041A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AFD67A-002C-4730-8E4C-A19720E71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2984D-8F56-451D-945E-0D50BA85AC47}"/>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6" name="Footer Placeholder 5">
            <a:extLst>
              <a:ext uri="{FF2B5EF4-FFF2-40B4-BE49-F238E27FC236}">
                <a16:creationId xmlns:a16="http://schemas.microsoft.com/office/drawing/2014/main" id="{B4EFC381-6633-4C6F-876D-0392390007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1AE2F1-F3B5-48C8-86A1-C65003909413}"/>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1346994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CE17-D02E-4D4B-81AA-21EDAA5CB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42B4F9-D7E3-4913-B831-79C5B2A97D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D78D4C3-3937-4839-9D23-5F49470B4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00220-6000-4064-9A09-072621402DB9}"/>
              </a:ext>
            </a:extLst>
          </p:cNvPr>
          <p:cNvSpPr>
            <a:spLocks noGrp="1"/>
          </p:cNvSpPr>
          <p:nvPr>
            <p:ph type="dt" sz="half" idx="10"/>
          </p:nvPr>
        </p:nvSpPr>
        <p:spPr/>
        <p:txBody>
          <a:bodyPr/>
          <a:lstStyle/>
          <a:p>
            <a:fld id="{010FACE5-8799-469A-94CC-1ABF89F62535}" type="datetimeFigureOut">
              <a:rPr lang="en-US" smtClean="0"/>
              <a:t>10/30/2022</a:t>
            </a:fld>
            <a:endParaRPr lang="en-US" dirty="0"/>
          </a:p>
        </p:txBody>
      </p:sp>
      <p:sp>
        <p:nvSpPr>
          <p:cNvPr id="6" name="Footer Placeholder 5">
            <a:extLst>
              <a:ext uri="{FF2B5EF4-FFF2-40B4-BE49-F238E27FC236}">
                <a16:creationId xmlns:a16="http://schemas.microsoft.com/office/drawing/2014/main" id="{89D49361-BEE2-40E5-B686-F9B79BF3E5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02DD7A-1566-4AEE-AD75-44D392C49E4A}"/>
              </a:ext>
            </a:extLst>
          </p:cNvPr>
          <p:cNvSpPr>
            <a:spLocks noGrp="1"/>
          </p:cNvSpPr>
          <p:nvPr>
            <p:ph type="sldNum" sz="quarter" idx="12"/>
          </p:nvPr>
        </p:nvSpPr>
        <p:spPr/>
        <p:txBody>
          <a:bodyPr/>
          <a:lstStyle/>
          <a:p>
            <a:fld id="{7EA78764-A782-4555-A11E-E38C4B2570FC}" type="slidenum">
              <a:rPr lang="en-US" smtClean="0"/>
              <a:t>‹#›</a:t>
            </a:fld>
            <a:endParaRPr lang="en-US" dirty="0"/>
          </a:p>
        </p:txBody>
      </p:sp>
    </p:spTree>
    <p:extLst>
      <p:ext uri="{BB962C8B-B14F-4D97-AF65-F5344CB8AC3E}">
        <p14:creationId xmlns:p14="http://schemas.microsoft.com/office/powerpoint/2010/main" val="210156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0385D6-6874-4E7C-85A0-8B28CBE43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7E070C-7382-41E1-B4E4-2FD46AA50E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552EF-5F05-40E2-AEEB-312939498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FACE5-8799-469A-94CC-1ABF89F62535}" type="datetimeFigureOut">
              <a:rPr lang="en-US" smtClean="0"/>
              <a:t>10/30/2022</a:t>
            </a:fld>
            <a:endParaRPr lang="en-US" dirty="0"/>
          </a:p>
        </p:txBody>
      </p:sp>
      <p:sp>
        <p:nvSpPr>
          <p:cNvPr id="5" name="Footer Placeholder 4">
            <a:extLst>
              <a:ext uri="{FF2B5EF4-FFF2-40B4-BE49-F238E27FC236}">
                <a16:creationId xmlns:a16="http://schemas.microsoft.com/office/drawing/2014/main" id="{62020199-0136-4DB0-9876-78DB4D92C9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DBB7C91-2ED9-46D2-A8A9-DC1A0261D6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78764-A782-4555-A11E-E38C4B2570FC}" type="slidenum">
              <a:rPr lang="en-US" smtClean="0"/>
              <a:t>‹#›</a:t>
            </a:fld>
            <a:endParaRPr lang="en-US" dirty="0"/>
          </a:p>
        </p:txBody>
      </p:sp>
    </p:spTree>
    <p:extLst>
      <p:ext uri="{BB962C8B-B14F-4D97-AF65-F5344CB8AC3E}">
        <p14:creationId xmlns:p14="http://schemas.microsoft.com/office/powerpoint/2010/main" val="457589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mailto:naacp3035@ao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www.fieldstonecu.com/" TargetMode="External"/><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www.advancedpersonalloan.com/loans/low-interest-rates-for-secured-loan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6.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26.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image" Target="http://roybrothers.com/images/sign.jpg" TargetMode="External"/><Relationship Id="rId3" Type="http://schemas.openxmlformats.org/officeDocument/2006/relationships/image" Target="../media/image58.pn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26.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8.wdp"/><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125D6720-B1A1-415A-808B-C2C3A1DE5F33}"/>
              </a:ext>
            </a:extLst>
          </p:cNvPr>
          <p:cNvPicPr>
            <a:picLocks noChangeAspect="1"/>
          </p:cNvPicPr>
          <p:nvPr/>
        </p:nvPicPr>
        <p:blipFill>
          <a:blip r:embed="rId3"/>
          <a:stretch>
            <a:fillRect/>
          </a:stretch>
        </p:blipFill>
        <p:spPr>
          <a:xfrm>
            <a:off x="4024714" y="2229524"/>
            <a:ext cx="3913971" cy="3688400"/>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1638300" y="444420"/>
            <a:ext cx="8105775"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Sponsorships &amp; Ads </a:t>
            </a:r>
          </a:p>
        </p:txBody>
      </p:sp>
    </p:spTree>
    <p:extLst>
      <p:ext uri="{BB962C8B-B14F-4D97-AF65-F5344CB8AC3E}">
        <p14:creationId xmlns:p14="http://schemas.microsoft.com/office/powerpoint/2010/main" val="334209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3974B9E-A3BF-46B5-B850-0E9C870DB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3"/>
          <a:stretch>
            <a:fillRect/>
          </a:stretch>
        </p:blipFill>
        <p:spPr>
          <a:xfrm>
            <a:off x="285571" y="300784"/>
            <a:ext cx="1431395" cy="1348900"/>
          </a:xfrm>
          <a:prstGeom prst="rect">
            <a:avLst/>
          </a:prstGeom>
        </p:spPr>
      </p:pic>
      <p:pic>
        <p:nvPicPr>
          <p:cNvPr id="5" name="Picture 4">
            <a:extLst>
              <a:ext uri="{FF2B5EF4-FFF2-40B4-BE49-F238E27FC236}">
                <a16:creationId xmlns:a16="http://schemas.microsoft.com/office/drawing/2014/main" id="{0EB9D9DE-D46B-42F0-A114-149A884DDA32}"/>
              </a:ext>
            </a:extLst>
          </p:cNvPr>
          <p:cNvPicPr>
            <a:picLocks noChangeAspect="1"/>
          </p:cNvPicPr>
          <p:nvPr/>
        </p:nvPicPr>
        <p:blipFill>
          <a:blip r:embed="rId4"/>
          <a:stretch>
            <a:fillRect/>
          </a:stretch>
        </p:blipFill>
        <p:spPr>
          <a:xfrm>
            <a:off x="0" y="3023432"/>
            <a:ext cx="2272752" cy="2269179"/>
          </a:xfrm>
          <a:prstGeom prst="rect">
            <a:avLst/>
          </a:prstGeom>
        </p:spPr>
      </p:pic>
    </p:spTree>
    <p:extLst>
      <p:ext uri="{BB962C8B-B14F-4D97-AF65-F5344CB8AC3E}">
        <p14:creationId xmlns:p14="http://schemas.microsoft.com/office/powerpoint/2010/main" val="2388852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910039" y="5251925"/>
            <a:ext cx="1431395" cy="1348900"/>
          </a:xfrm>
          <a:prstGeom prst="rect">
            <a:avLst/>
          </a:prstGeom>
        </p:spPr>
      </p:pic>
      <p:pic>
        <p:nvPicPr>
          <p:cNvPr id="3" name="Picture 2" descr="A person smiling at the camera&#10;&#10;Description automatically generated with medium confidence">
            <a:extLst>
              <a:ext uri="{FF2B5EF4-FFF2-40B4-BE49-F238E27FC236}">
                <a16:creationId xmlns:a16="http://schemas.microsoft.com/office/drawing/2014/main" id="{1DED1E3B-BD74-499B-85DD-9C9FB4424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287" y="0"/>
            <a:ext cx="5069425" cy="6858000"/>
          </a:xfrm>
          <a:prstGeom prst="rect">
            <a:avLst/>
          </a:prstGeom>
        </p:spPr>
      </p:pic>
      <p:pic>
        <p:nvPicPr>
          <p:cNvPr id="5" name="Picture 4">
            <a:extLst>
              <a:ext uri="{FF2B5EF4-FFF2-40B4-BE49-F238E27FC236}">
                <a16:creationId xmlns:a16="http://schemas.microsoft.com/office/drawing/2014/main" id="{5CA5FEB4-74D4-4205-9C04-20EF775510C7}"/>
              </a:ext>
            </a:extLst>
          </p:cNvPr>
          <p:cNvPicPr>
            <a:picLocks noChangeAspect="1"/>
          </p:cNvPicPr>
          <p:nvPr/>
        </p:nvPicPr>
        <p:blipFill>
          <a:blip r:embed="rId4"/>
          <a:stretch>
            <a:fillRect/>
          </a:stretch>
        </p:blipFill>
        <p:spPr>
          <a:xfrm>
            <a:off x="89459" y="364683"/>
            <a:ext cx="3072554" cy="3064317"/>
          </a:xfrm>
          <a:prstGeom prst="rect">
            <a:avLst/>
          </a:prstGeom>
        </p:spPr>
      </p:pic>
    </p:spTree>
    <p:extLst>
      <p:ext uri="{BB962C8B-B14F-4D97-AF65-F5344CB8AC3E}">
        <p14:creationId xmlns:p14="http://schemas.microsoft.com/office/powerpoint/2010/main" val="403681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910039" y="5251925"/>
            <a:ext cx="1431395" cy="1348900"/>
          </a:xfrm>
          <a:prstGeom prst="rect">
            <a:avLst/>
          </a:prstGeom>
        </p:spPr>
      </p:pic>
      <p:pic>
        <p:nvPicPr>
          <p:cNvPr id="2" name="Picture 1">
            <a:extLst>
              <a:ext uri="{FF2B5EF4-FFF2-40B4-BE49-F238E27FC236}">
                <a16:creationId xmlns:a16="http://schemas.microsoft.com/office/drawing/2014/main" id="{A896654E-69B3-4231-80DF-2E4A1A32DFA9}"/>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D851311-BED4-4C66-9F69-1F4A83F55981}"/>
              </a:ext>
            </a:extLst>
          </p:cNvPr>
          <p:cNvPicPr>
            <a:picLocks noChangeAspect="1"/>
          </p:cNvPicPr>
          <p:nvPr/>
        </p:nvPicPr>
        <p:blipFill>
          <a:blip r:embed="rId4"/>
          <a:stretch>
            <a:fillRect/>
          </a:stretch>
        </p:blipFill>
        <p:spPr>
          <a:xfrm>
            <a:off x="113141" y="4641416"/>
            <a:ext cx="2178962" cy="2174639"/>
          </a:xfrm>
          <a:prstGeom prst="rect">
            <a:avLst/>
          </a:prstGeom>
        </p:spPr>
      </p:pic>
    </p:spTree>
    <p:extLst>
      <p:ext uri="{BB962C8B-B14F-4D97-AF65-F5344CB8AC3E}">
        <p14:creationId xmlns:p14="http://schemas.microsoft.com/office/powerpoint/2010/main" val="3930883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1074931" y="5236935"/>
            <a:ext cx="1431395" cy="1348900"/>
          </a:xfrm>
          <a:prstGeom prst="rect">
            <a:avLst/>
          </a:prstGeom>
        </p:spPr>
      </p:pic>
      <p:pic>
        <p:nvPicPr>
          <p:cNvPr id="3" name="Picture 2" descr="Website, timeline&#10;&#10;Description automatically generated">
            <a:extLst>
              <a:ext uri="{FF2B5EF4-FFF2-40B4-BE49-F238E27FC236}">
                <a16:creationId xmlns:a16="http://schemas.microsoft.com/office/drawing/2014/main" id="{7013BAB2-B442-428D-8C71-D07068E99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545" y="0"/>
            <a:ext cx="5282910" cy="6858000"/>
          </a:xfrm>
          <a:prstGeom prst="rect">
            <a:avLst/>
          </a:prstGeom>
        </p:spPr>
      </p:pic>
      <p:pic>
        <p:nvPicPr>
          <p:cNvPr id="5" name="Picture 4">
            <a:extLst>
              <a:ext uri="{FF2B5EF4-FFF2-40B4-BE49-F238E27FC236}">
                <a16:creationId xmlns:a16="http://schemas.microsoft.com/office/drawing/2014/main" id="{90F561F2-1ED3-4442-A281-16CF8DFE7916}"/>
              </a:ext>
            </a:extLst>
          </p:cNvPr>
          <p:cNvPicPr>
            <a:picLocks noChangeAspect="1"/>
          </p:cNvPicPr>
          <p:nvPr/>
        </p:nvPicPr>
        <p:blipFill>
          <a:blip r:embed="rId4"/>
          <a:stretch>
            <a:fillRect/>
          </a:stretch>
        </p:blipFill>
        <p:spPr>
          <a:xfrm>
            <a:off x="254303" y="651539"/>
            <a:ext cx="3072650" cy="3066554"/>
          </a:xfrm>
          <a:prstGeom prst="rect">
            <a:avLst/>
          </a:prstGeom>
        </p:spPr>
      </p:pic>
    </p:spTree>
    <p:extLst>
      <p:ext uri="{BB962C8B-B14F-4D97-AF65-F5344CB8AC3E}">
        <p14:creationId xmlns:p14="http://schemas.microsoft.com/office/powerpoint/2010/main" val="956807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1093115" y="5176974"/>
            <a:ext cx="1431395" cy="134890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0DA82D72-A3ED-41FD-9274-79A2C6853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383" y="0"/>
            <a:ext cx="5051234" cy="6858000"/>
          </a:xfrm>
          <a:prstGeom prst="rect">
            <a:avLst/>
          </a:prstGeom>
        </p:spPr>
      </p:pic>
      <p:pic>
        <p:nvPicPr>
          <p:cNvPr id="5" name="Picture 4">
            <a:extLst>
              <a:ext uri="{FF2B5EF4-FFF2-40B4-BE49-F238E27FC236}">
                <a16:creationId xmlns:a16="http://schemas.microsoft.com/office/drawing/2014/main" id="{E32974BE-F26E-415A-9A98-7A3B3E2504A6}"/>
              </a:ext>
            </a:extLst>
          </p:cNvPr>
          <p:cNvPicPr>
            <a:picLocks noChangeAspect="1"/>
          </p:cNvPicPr>
          <p:nvPr/>
        </p:nvPicPr>
        <p:blipFill>
          <a:blip r:embed="rId4"/>
          <a:stretch>
            <a:fillRect/>
          </a:stretch>
        </p:blipFill>
        <p:spPr>
          <a:xfrm>
            <a:off x="272488" y="756470"/>
            <a:ext cx="3072650" cy="3066554"/>
          </a:xfrm>
          <a:prstGeom prst="rect">
            <a:avLst/>
          </a:prstGeom>
        </p:spPr>
      </p:pic>
    </p:spTree>
    <p:extLst>
      <p:ext uri="{BB962C8B-B14F-4D97-AF65-F5344CB8AC3E}">
        <p14:creationId xmlns:p14="http://schemas.microsoft.com/office/powerpoint/2010/main" val="1202544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1123096" y="5206955"/>
            <a:ext cx="1431395" cy="1348900"/>
          </a:xfrm>
          <a:prstGeom prst="rect">
            <a:avLst/>
          </a:prstGeom>
        </p:spPr>
      </p:pic>
      <p:pic>
        <p:nvPicPr>
          <p:cNvPr id="3" name="Picture 2" descr="A picture containing text, screenshot&#10;&#10;Description automatically generated">
            <a:extLst>
              <a:ext uri="{FF2B5EF4-FFF2-40B4-BE49-F238E27FC236}">
                <a16:creationId xmlns:a16="http://schemas.microsoft.com/office/drawing/2014/main" id="{0FD46DD3-8AC1-433F-91D5-4F34F67F7B23}"/>
              </a:ext>
            </a:extLst>
          </p:cNvPr>
          <p:cNvPicPr>
            <a:picLocks noChangeAspect="1"/>
          </p:cNvPicPr>
          <p:nvPr/>
        </p:nvPicPr>
        <p:blipFill rotWithShape="1">
          <a:blip r:embed="rId3">
            <a:extLst>
              <a:ext uri="{28A0092B-C50C-407E-A947-70E740481C1C}">
                <a14:useLocalDpi xmlns:a14="http://schemas.microsoft.com/office/drawing/2010/main" val="0"/>
              </a:ext>
            </a:extLst>
          </a:blip>
          <a:srcRect l="2370" t="2405" r="2748" b="2076"/>
          <a:stretch/>
        </p:blipFill>
        <p:spPr>
          <a:xfrm>
            <a:off x="3592642" y="0"/>
            <a:ext cx="5006715" cy="6857999"/>
          </a:xfrm>
          <a:prstGeom prst="rect">
            <a:avLst/>
          </a:prstGeom>
        </p:spPr>
      </p:pic>
      <p:pic>
        <p:nvPicPr>
          <p:cNvPr id="5" name="Picture 4">
            <a:extLst>
              <a:ext uri="{FF2B5EF4-FFF2-40B4-BE49-F238E27FC236}">
                <a16:creationId xmlns:a16="http://schemas.microsoft.com/office/drawing/2014/main" id="{31CBE5AE-EF2F-4214-8EF2-6E8B0A6F6D33}"/>
              </a:ext>
            </a:extLst>
          </p:cNvPr>
          <p:cNvPicPr>
            <a:picLocks noChangeAspect="1"/>
          </p:cNvPicPr>
          <p:nvPr/>
        </p:nvPicPr>
        <p:blipFill>
          <a:blip r:embed="rId4"/>
          <a:stretch>
            <a:fillRect/>
          </a:stretch>
        </p:blipFill>
        <p:spPr>
          <a:xfrm>
            <a:off x="302469" y="726490"/>
            <a:ext cx="3072650" cy="3066554"/>
          </a:xfrm>
          <a:prstGeom prst="rect">
            <a:avLst/>
          </a:prstGeom>
        </p:spPr>
      </p:pic>
    </p:spTree>
    <p:extLst>
      <p:ext uri="{BB962C8B-B14F-4D97-AF65-F5344CB8AC3E}">
        <p14:creationId xmlns:p14="http://schemas.microsoft.com/office/powerpoint/2010/main" val="94105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1030489" y="5217217"/>
            <a:ext cx="1431395" cy="13489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EF68D12-BA6F-4091-BDF5-516859564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205" y="0"/>
            <a:ext cx="5329589" cy="6858000"/>
          </a:xfrm>
          <a:prstGeom prst="rect">
            <a:avLst/>
          </a:prstGeom>
        </p:spPr>
      </p:pic>
      <p:pic>
        <p:nvPicPr>
          <p:cNvPr id="5" name="Picture 4">
            <a:extLst>
              <a:ext uri="{FF2B5EF4-FFF2-40B4-BE49-F238E27FC236}">
                <a16:creationId xmlns:a16="http://schemas.microsoft.com/office/drawing/2014/main" id="{EA0881E2-1124-4805-BEBE-F116D7B3F79F}"/>
              </a:ext>
            </a:extLst>
          </p:cNvPr>
          <p:cNvPicPr>
            <a:picLocks noChangeAspect="1"/>
          </p:cNvPicPr>
          <p:nvPr/>
        </p:nvPicPr>
        <p:blipFill>
          <a:blip r:embed="rId4"/>
          <a:stretch>
            <a:fillRect/>
          </a:stretch>
        </p:blipFill>
        <p:spPr>
          <a:xfrm>
            <a:off x="209862" y="966333"/>
            <a:ext cx="3072650" cy="3066554"/>
          </a:xfrm>
          <a:prstGeom prst="rect">
            <a:avLst/>
          </a:prstGeom>
        </p:spPr>
      </p:pic>
    </p:spTree>
    <p:extLst>
      <p:ext uri="{BB962C8B-B14F-4D97-AF65-F5344CB8AC3E}">
        <p14:creationId xmlns:p14="http://schemas.microsoft.com/office/powerpoint/2010/main" val="2917893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1129883" y="230435"/>
            <a:ext cx="9620250"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Full Page Supporters</a:t>
            </a:r>
          </a:p>
        </p:txBody>
      </p:sp>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3"/>
          <a:stretch>
            <a:fillRect/>
          </a:stretch>
        </p:blipFill>
        <p:spPr>
          <a:xfrm>
            <a:off x="4139014" y="2015539"/>
            <a:ext cx="3913971" cy="3688400"/>
          </a:xfrm>
          <a:prstGeom prst="rect">
            <a:avLst/>
          </a:prstGeom>
        </p:spPr>
      </p:pic>
    </p:spTree>
    <p:extLst>
      <p:ext uri="{BB962C8B-B14F-4D97-AF65-F5344CB8AC3E}">
        <p14:creationId xmlns:p14="http://schemas.microsoft.com/office/powerpoint/2010/main" val="107572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24984" y="-53835"/>
            <a:ext cx="12192000" cy="6857999"/>
          </a:xfrm>
          <a:prstGeom prst="rect">
            <a:avLst/>
          </a:prstGeom>
        </p:spPr>
      </p:pic>
      <p:pic>
        <p:nvPicPr>
          <p:cNvPr id="2" name="Picture 1">
            <a:extLst>
              <a:ext uri="{FF2B5EF4-FFF2-40B4-BE49-F238E27FC236}">
                <a16:creationId xmlns:a16="http://schemas.microsoft.com/office/drawing/2014/main" id="{CA3A5423-6432-4A20-ADDA-7A4B786746E8}"/>
              </a:ext>
            </a:extLst>
          </p:cNvPr>
          <p:cNvPicPr>
            <a:picLocks noChangeAspect="1"/>
          </p:cNvPicPr>
          <p:nvPr/>
        </p:nvPicPr>
        <p:blipFill>
          <a:blip r:embed="rId3"/>
          <a:stretch>
            <a:fillRect/>
          </a:stretch>
        </p:blipFill>
        <p:spPr>
          <a:xfrm>
            <a:off x="-153436" y="5047331"/>
            <a:ext cx="2005758" cy="1810669"/>
          </a:xfrm>
          <a:prstGeom prst="rect">
            <a:avLst/>
          </a:prstGeom>
        </p:spPr>
      </p:pic>
      <p:sp>
        <p:nvSpPr>
          <p:cNvPr id="6" name="TextBox 5">
            <a:extLst>
              <a:ext uri="{FF2B5EF4-FFF2-40B4-BE49-F238E27FC236}">
                <a16:creationId xmlns:a16="http://schemas.microsoft.com/office/drawing/2014/main" id="{A97B7E14-61DF-4E55-A858-9A924159536E}"/>
              </a:ext>
            </a:extLst>
          </p:cNvPr>
          <p:cNvSpPr txBox="1"/>
          <p:nvPr/>
        </p:nvSpPr>
        <p:spPr>
          <a:xfrm>
            <a:off x="1150879" y="-107671"/>
            <a:ext cx="10148341" cy="830997"/>
          </a:xfrm>
          <a:prstGeom prst="rect">
            <a:avLst/>
          </a:prstGeom>
          <a:noFill/>
        </p:spPr>
        <p:txBody>
          <a:bodyPr wrap="square">
            <a:spAutoFit/>
          </a:bodyPr>
          <a:lstStyle/>
          <a:p>
            <a:pPr algn="ctr"/>
            <a:r>
              <a:rPr lang="en-US" sz="4800" b="1" dirty="0"/>
              <a:t>The Kankakee County Branch-NAACP</a:t>
            </a:r>
          </a:p>
        </p:txBody>
      </p:sp>
      <p:sp>
        <p:nvSpPr>
          <p:cNvPr id="8" name="TextBox 7">
            <a:extLst>
              <a:ext uri="{FF2B5EF4-FFF2-40B4-BE49-F238E27FC236}">
                <a16:creationId xmlns:a16="http://schemas.microsoft.com/office/drawing/2014/main" id="{F4CA4EAF-BF11-4E37-B0CE-050F8AFC808C}"/>
              </a:ext>
            </a:extLst>
          </p:cNvPr>
          <p:cNvSpPr txBox="1"/>
          <p:nvPr/>
        </p:nvSpPr>
        <p:spPr>
          <a:xfrm>
            <a:off x="699539" y="563139"/>
            <a:ext cx="10148341" cy="2677656"/>
          </a:xfrm>
          <a:prstGeom prst="rect">
            <a:avLst/>
          </a:prstGeom>
          <a:noFill/>
        </p:spPr>
        <p:txBody>
          <a:bodyPr wrap="square" numCol="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President - Theodis 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1st Vice President - Steven Hunter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2nd Vice President - Jess Gathing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Secretary - Paulette Crank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Asst. Secretary - Cathy Meltzer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Treasurer - Mary Lacy</a:t>
            </a:r>
          </a:p>
        </p:txBody>
      </p:sp>
      <p:sp>
        <p:nvSpPr>
          <p:cNvPr id="10" name="TextBox 9">
            <a:extLst>
              <a:ext uri="{FF2B5EF4-FFF2-40B4-BE49-F238E27FC236}">
                <a16:creationId xmlns:a16="http://schemas.microsoft.com/office/drawing/2014/main" id="{00048F0D-B49A-4D63-86A6-ACC0D61A263D}"/>
              </a:ext>
            </a:extLst>
          </p:cNvPr>
          <p:cNvSpPr txBox="1"/>
          <p:nvPr/>
        </p:nvSpPr>
        <p:spPr>
          <a:xfrm>
            <a:off x="-153436" y="1392165"/>
            <a:ext cx="12191999" cy="3046988"/>
          </a:xfrm>
          <a:prstGeom prst="rect">
            <a:avLst/>
          </a:prstGeom>
          <a:noFill/>
        </p:spPr>
        <p:txBody>
          <a:bodyPr wrap="square">
            <a:spAutoFit/>
          </a:bodyPr>
          <a:lstStyle/>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Communication/ Press &amp; Publicity..........................................................Theodis Pace </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Economic Development…………………………………………………………………………..…...Theodis Pace</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Education.........................................................................................Arlene Mitchell- Pace</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Finance...................................................................................................................Mary Lacy</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Freedom Fund.............................................................................................Paulette Crank</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Health......................................................................................................................Mary Lacy</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Housing……………………………………………………………………………………………….…..……….……Jan Gathing</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Labor &amp; Industry………………………………………………………………………………………………Theodis Pace</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Legal Redress/ Criminal Justice.............................................................Cathy Meltzer</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Membership................................................................................................Eloise Edwards</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Political Action........................................................................................... Charlene Eads</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600" dirty="0">
                <a:solidFill>
                  <a:srgbClr val="000000"/>
                </a:solidFill>
                <a:effectLst/>
                <a:latin typeface="ZapfHumnst BT"/>
                <a:ea typeface="Times New Roman" panose="02020603050405020304" pitchFamily="18" charset="0"/>
                <a:cs typeface="ZapfHumnst BT"/>
              </a:rPr>
              <a:t>Youth Council ......................................................................Carole Franke, Jan Gathing</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7E980A2-8104-47A4-B969-17E723950E36}"/>
              </a:ext>
            </a:extLst>
          </p:cNvPr>
          <p:cNvSpPr txBox="1"/>
          <p:nvPr/>
        </p:nvSpPr>
        <p:spPr>
          <a:xfrm>
            <a:off x="1852322" y="4439153"/>
            <a:ext cx="8745511" cy="2246769"/>
          </a:xfrm>
          <a:prstGeom prst="rect">
            <a:avLst/>
          </a:prstGeom>
          <a:noFill/>
        </p:spPr>
        <p:txBody>
          <a:bodyPr wrap="square">
            <a:spAutoFit/>
          </a:bodyPr>
          <a:lstStyle/>
          <a:p>
            <a:pPr marL="0" marR="0">
              <a:spcBef>
                <a:spcPts val="0"/>
              </a:spcBef>
              <a:spcAft>
                <a:spcPts val="0"/>
              </a:spcAft>
            </a:pPr>
            <a:r>
              <a:rPr lang="en-US" sz="1200" b="1" dirty="0">
                <a:solidFill>
                  <a:srgbClr val="000000"/>
                </a:solidFill>
                <a:effectLst/>
                <a:latin typeface="ZapfHumnst BT"/>
                <a:ea typeface="Times New Roman" panose="02020603050405020304" pitchFamily="18" charset="0"/>
                <a:cs typeface="ZapfHumnst BT"/>
              </a:rPr>
              <a:t>Kankakee County NAACP                                                				 P.O. Box 1986         </a:t>
            </a:r>
            <a:endParaRPr lang="en-US" sz="12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ZapfHumnst BT"/>
                <a:ea typeface="Times New Roman" panose="02020603050405020304" pitchFamily="18" charset="0"/>
                <a:cs typeface="ZapfHumnst BT"/>
              </a:rPr>
              <a:t>657 E. Court Street, Suite 205                                             				Kankakee, IL 60901</a:t>
            </a:r>
            <a:endParaRPr lang="en-US" sz="12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solidFill>
                  <a:srgbClr val="000000"/>
                </a:solidFill>
                <a:effectLst/>
                <a:latin typeface="ZapfHumnst BT"/>
                <a:ea typeface="Times New Roman" panose="02020603050405020304" pitchFamily="18" charset="0"/>
                <a:cs typeface="ZapfHumnst BT"/>
              </a:rPr>
              <a:t>Office: 815-932-0858                                                </a:t>
            </a:r>
            <a:endParaRPr lang="en-US" sz="12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u="sng" dirty="0">
                <a:solidFill>
                  <a:srgbClr val="0000FF"/>
                </a:solidFill>
                <a:effectLst/>
                <a:latin typeface="ZapfHumnst BT"/>
                <a:ea typeface="Times New Roman" panose="02020603050405020304" pitchFamily="18" charset="0"/>
                <a:cs typeface="ZapfHumnst BT"/>
                <a:hlinkClick r:id="rId4"/>
              </a:rPr>
              <a:t>naacp3035@aol.com</a:t>
            </a:r>
            <a:r>
              <a:rPr lang="en-US" sz="1200" b="1" dirty="0">
                <a:solidFill>
                  <a:srgbClr val="000000"/>
                </a:solidFill>
                <a:effectLst/>
                <a:latin typeface="ZapfHumnst BT"/>
                <a:ea typeface="Times New Roman" panose="02020603050405020304" pitchFamily="18" charset="0"/>
                <a:cs typeface="ZapfHumnst BT"/>
              </a:rPr>
              <a:t>                                   </a:t>
            </a:r>
            <a:r>
              <a:rPr lang="en-US" sz="1200" b="1" i="1" u="none" strike="noStrike" dirty="0">
                <a:solidFill>
                  <a:srgbClr val="000000"/>
                </a:solidFill>
                <a:effectLst/>
                <a:latin typeface="ZapfHumnst BT"/>
                <a:ea typeface="Times New Roman" panose="02020603050405020304" pitchFamily="18" charset="0"/>
                <a:cs typeface="ZapfHumnst BT"/>
              </a:rPr>
              <a:t> </a:t>
            </a:r>
            <a:endParaRPr lang="en-US" sz="12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300" b="1" i="1" u="sng" dirty="0">
                <a:solidFill>
                  <a:srgbClr val="000000"/>
                </a:solidFill>
                <a:effectLst/>
                <a:latin typeface="ZapfHumnst BT"/>
                <a:ea typeface="Times New Roman" panose="02020603050405020304" pitchFamily="18" charset="0"/>
                <a:cs typeface="ZapfHumnst BT"/>
              </a:rPr>
              <a:t>Monthly meeting held the second Thursday of each month at 7:00 p.m.</a:t>
            </a:r>
            <a:endParaRPr lang="en-US"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300" b="1" i="1" u="sng" dirty="0">
                <a:solidFill>
                  <a:srgbClr val="000000"/>
                </a:solidFill>
                <a:effectLst/>
                <a:latin typeface="ZapfHumnst BT"/>
                <a:ea typeface="Times New Roman" panose="02020603050405020304" pitchFamily="18" charset="0"/>
                <a:cs typeface="ZapfHumnst BT"/>
              </a:rPr>
              <a:t>657 East Court St., Kankakee, IL</a:t>
            </a:r>
            <a:endParaRPr lang="en-US"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300" b="1" i="1" u="none" strike="noStrike" dirty="0">
                <a:solidFill>
                  <a:srgbClr val="000000"/>
                </a:solidFill>
                <a:effectLst/>
                <a:latin typeface="ZapfHumnst BT"/>
                <a:ea typeface="Times New Roman" panose="02020603050405020304" pitchFamily="18" charset="0"/>
                <a:cs typeface="ZapfHumnst BT"/>
              </a:rPr>
              <a:t> </a:t>
            </a:r>
            <a:endParaRPr lang="en-US"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300" b="1" i="1" u="sng" dirty="0">
                <a:solidFill>
                  <a:srgbClr val="000000"/>
                </a:solidFill>
                <a:effectLst/>
                <a:latin typeface="ZapfHumnst BT"/>
                <a:ea typeface="Times New Roman" panose="02020603050405020304" pitchFamily="18" charset="0"/>
                <a:cs typeface="ZapfHumnst BT"/>
              </a:rPr>
              <a:t>Free Legal Clinic second Wednesday at 5:00 p.m.   Call the office for an appointment.</a:t>
            </a:r>
            <a:endParaRPr lang="en-US"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4162425" algn="l"/>
              </a:tabLst>
            </a:pPr>
            <a:r>
              <a:rPr lang="en-US" sz="1200" b="1" dirty="0">
                <a:solidFill>
                  <a:srgbClr val="0000FF"/>
                </a:solidFill>
                <a:effectLst/>
                <a:latin typeface="ZapfHumnst BT"/>
                <a:ea typeface="Times New Roman" panose="02020603050405020304" pitchFamily="18" charset="0"/>
                <a:cs typeface="ZapfHumnst BT"/>
              </a:rPr>
              <a:t>  </a:t>
            </a:r>
            <a:endParaRPr lang="en-US" sz="12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4162425" algn="l"/>
              </a:tabLst>
            </a:pPr>
            <a:r>
              <a:rPr lang="en-US" sz="1200" b="1" dirty="0">
                <a:solidFill>
                  <a:srgbClr val="0000FF"/>
                </a:solidFill>
                <a:effectLst/>
                <a:latin typeface="ZapfHumnst BT"/>
                <a:ea typeface="Times New Roman" panose="02020603050405020304" pitchFamily="18" charset="0"/>
                <a:cs typeface="ZapfHumnst BT"/>
              </a:rPr>
              <a:t> </a:t>
            </a:r>
            <a:endParaRPr lang="en-US" sz="12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4162425" algn="l"/>
              </a:tabLst>
            </a:pPr>
            <a:r>
              <a:rPr lang="en-US" sz="1600" b="1" dirty="0">
                <a:solidFill>
                  <a:srgbClr val="0000FF"/>
                </a:solidFill>
                <a:effectLst/>
                <a:latin typeface="ZapfHumnst BT"/>
                <a:ea typeface="Times New Roman" panose="02020603050405020304" pitchFamily="18" charset="0"/>
                <a:cs typeface="ZapfHumnst BT"/>
              </a:rPr>
              <a:t>MEMBERSHIP IS POWER!    BECOME A MEMBER TODAY.</a:t>
            </a:r>
            <a:endParaRPr lang="en-US" sz="16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F3081C8-53AF-40C2-B889-2D259D37C6DB}"/>
              </a:ext>
            </a:extLst>
          </p:cNvPr>
          <p:cNvPicPr>
            <a:picLocks noChangeAspect="1"/>
          </p:cNvPicPr>
          <p:nvPr/>
        </p:nvPicPr>
        <p:blipFill>
          <a:blip r:embed="rId5"/>
          <a:stretch>
            <a:fillRect/>
          </a:stretch>
        </p:blipFill>
        <p:spPr>
          <a:xfrm>
            <a:off x="120871" y="2133453"/>
            <a:ext cx="1457143" cy="1457143"/>
          </a:xfrm>
          <a:prstGeom prst="ellipse">
            <a:avLst/>
          </a:prstGeom>
        </p:spPr>
      </p:pic>
      <p:pic>
        <p:nvPicPr>
          <p:cNvPr id="14" name="Picture 13">
            <a:extLst>
              <a:ext uri="{FF2B5EF4-FFF2-40B4-BE49-F238E27FC236}">
                <a16:creationId xmlns:a16="http://schemas.microsoft.com/office/drawing/2014/main" id="{8B4C6BC7-EBA0-41EB-9765-AB789844FA4B}"/>
              </a:ext>
            </a:extLst>
          </p:cNvPr>
          <p:cNvPicPr>
            <a:picLocks noChangeAspect="1"/>
          </p:cNvPicPr>
          <p:nvPr/>
        </p:nvPicPr>
        <p:blipFill>
          <a:blip r:embed="rId6"/>
          <a:stretch>
            <a:fillRect/>
          </a:stretch>
        </p:blipFill>
        <p:spPr>
          <a:xfrm>
            <a:off x="10448300" y="2133526"/>
            <a:ext cx="1457070" cy="1457070"/>
          </a:xfrm>
          <a:prstGeom prst="rect">
            <a:avLst/>
          </a:prstGeom>
        </p:spPr>
      </p:pic>
    </p:spTree>
    <p:extLst>
      <p:ext uri="{BB962C8B-B14F-4D97-AF65-F5344CB8AC3E}">
        <p14:creationId xmlns:p14="http://schemas.microsoft.com/office/powerpoint/2010/main" val="52169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5" descr="Text, letter&#10;&#10;Description automatically generated">
            <a:extLst>
              <a:ext uri="{FF2B5EF4-FFF2-40B4-BE49-F238E27FC236}">
                <a16:creationId xmlns:a16="http://schemas.microsoft.com/office/drawing/2014/main" id="{1E9AE46D-8B70-404B-A3B8-F3A3DE740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098" y="0"/>
            <a:ext cx="5301803" cy="6858000"/>
          </a:xfrm>
          <a:prstGeom prst="rect">
            <a:avLst/>
          </a:prstGeom>
        </p:spPr>
      </p:pic>
      <p:grpSp>
        <p:nvGrpSpPr>
          <p:cNvPr id="9" name="Group 8">
            <a:extLst>
              <a:ext uri="{FF2B5EF4-FFF2-40B4-BE49-F238E27FC236}">
                <a16:creationId xmlns:a16="http://schemas.microsoft.com/office/drawing/2014/main" id="{D1E055C0-548B-4DB7-8159-7090E2006870}"/>
              </a:ext>
            </a:extLst>
          </p:cNvPr>
          <p:cNvGrpSpPr/>
          <p:nvPr/>
        </p:nvGrpSpPr>
        <p:grpSpPr>
          <a:xfrm>
            <a:off x="124995" y="5048250"/>
            <a:ext cx="2009775" cy="1809750"/>
            <a:chOff x="124995" y="5048250"/>
            <a:chExt cx="2009775" cy="1809750"/>
          </a:xfrm>
        </p:grpSpPr>
        <p:pic>
          <p:nvPicPr>
            <p:cNvPr id="5" name="Picture 4">
              <a:extLst>
                <a:ext uri="{FF2B5EF4-FFF2-40B4-BE49-F238E27FC236}">
                  <a16:creationId xmlns:a16="http://schemas.microsoft.com/office/drawing/2014/main" id="{BAC43D45-96F6-4799-A4CC-08CA1843E9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24995" y="5048250"/>
              <a:ext cx="2009775" cy="1809750"/>
            </a:xfrm>
            <a:prstGeom prst="rect">
              <a:avLst/>
            </a:prstGeom>
          </p:spPr>
        </p:pic>
        <p:pic>
          <p:nvPicPr>
            <p:cNvPr id="8" name="Picture 7">
              <a:extLst>
                <a:ext uri="{FF2B5EF4-FFF2-40B4-BE49-F238E27FC236}">
                  <a16:creationId xmlns:a16="http://schemas.microsoft.com/office/drawing/2014/main" id="{E7FA9800-CBE3-4DDB-B4ED-834523176CA8}"/>
                </a:ext>
              </a:extLst>
            </p:cNvPr>
            <p:cNvPicPr>
              <a:picLocks noChangeAspect="1"/>
            </p:cNvPicPr>
            <p:nvPr/>
          </p:nvPicPr>
          <p:blipFill>
            <a:blip r:embed="rId6"/>
            <a:stretch>
              <a:fillRect/>
            </a:stretch>
          </p:blipFill>
          <p:spPr>
            <a:xfrm>
              <a:off x="596949" y="5450906"/>
              <a:ext cx="1065866" cy="1004438"/>
            </a:xfrm>
            <a:prstGeom prst="rect">
              <a:avLst/>
            </a:prstGeom>
          </p:spPr>
        </p:pic>
      </p:grpSp>
    </p:spTree>
    <p:extLst>
      <p:ext uri="{BB962C8B-B14F-4D97-AF65-F5344CB8AC3E}">
        <p14:creationId xmlns:p14="http://schemas.microsoft.com/office/powerpoint/2010/main" val="368351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1638300" y="444420"/>
            <a:ext cx="8105775"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Platinum Sponsors</a:t>
            </a:r>
          </a:p>
        </p:txBody>
      </p:sp>
      <p:pic>
        <p:nvPicPr>
          <p:cNvPr id="6" name="Google Shape;145;p43">
            <a:extLst>
              <a:ext uri="{FF2B5EF4-FFF2-40B4-BE49-F238E27FC236}">
                <a16:creationId xmlns:a16="http://schemas.microsoft.com/office/drawing/2014/main" id="{70BE92B6-0CBE-478A-B74D-A4CB24077059}"/>
              </a:ext>
            </a:extLst>
          </p:cNvPr>
          <p:cNvPicPr preferRelativeResize="0"/>
          <p:nvPr/>
        </p:nvPicPr>
        <p:blipFill rotWithShape="1">
          <a:blip r:embed="rId3">
            <a:alphaModFix/>
          </a:blip>
          <a:srcRect/>
          <a:stretch/>
        </p:blipFill>
        <p:spPr>
          <a:xfrm>
            <a:off x="3728734" y="1895475"/>
            <a:ext cx="4365211" cy="4365211"/>
          </a:xfrm>
          <a:prstGeom prst="rect">
            <a:avLst/>
          </a:prstGeom>
          <a:noFill/>
          <a:ln>
            <a:noFill/>
          </a:ln>
        </p:spPr>
      </p:pic>
    </p:spTree>
    <p:extLst>
      <p:ext uri="{BB962C8B-B14F-4D97-AF65-F5344CB8AC3E}">
        <p14:creationId xmlns:p14="http://schemas.microsoft.com/office/powerpoint/2010/main" val="353464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8FB4549-FC78-4487-A17D-EB06BFF17C8D}"/>
              </a:ext>
            </a:extLst>
          </p:cNvPr>
          <p:cNvPicPr>
            <a:picLocks noChangeAspect="1"/>
          </p:cNvPicPr>
          <p:nvPr/>
        </p:nvPicPr>
        <p:blipFill>
          <a:blip r:embed="rId3"/>
          <a:stretch>
            <a:fillRect/>
          </a:stretch>
        </p:blipFill>
        <p:spPr>
          <a:xfrm>
            <a:off x="-183417" y="5221894"/>
            <a:ext cx="2005758" cy="1810669"/>
          </a:xfrm>
          <a:prstGeom prst="rect">
            <a:avLst/>
          </a:prstGeom>
        </p:spPr>
      </p:pic>
      <p:pic>
        <p:nvPicPr>
          <p:cNvPr id="6" name="irc_mi" descr="Image result for Loan Destination">
            <a:hlinkClick r:id="rId4" tgtFrame="&quot;_blank&quot;"/>
            <a:extLst>
              <a:ext uri="{FF2B5EF4-FFF2-40B4-BE49-F238E27FC236}">
                <a16:creationId xmlns:a16="http://schemas.microsoft.com/office/drawing/2014/main" id="{7A0F18A9-8B0D-46B9-8F11-24BB5DA30E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5580" y="297070"/>
            <a:ext cx="4180840" cy="2276475"/>
          </a:xfrm>
          <a:prstGeom prst="rect">
            <a:avLst/>
          </a:prstGeom>
          <a:noFill/>
          <a:ln>
            <a:noFill/>
          </a:ln>
        </p:spPr>
      </p:pic>
      <p:pic>
        <p:nvPicPr>
          <p:cNvPr id="3" name="Picture 2">
            <a:extLst>
              <a:ext uri="{FF2B5EF4-FFF2-40B4-BE49-F238E27FC236}">
                <a16:creationId xmlns:a16="http://schemas.microsoft.com/office/drawing/2014/main" id="{4AADEC6C-55DF-42E5-B1F6-FA96819023F7}"/>
              </a:ext>
            </a:extLst>
          </p:cNvPr>
          <p:cNvPicPr>
            <a:picLocks noChangeAspect="1"/>
          </p:cNvPicPr>
          <p:nvPr/>
        </p:nvPicPr>
        <p:blipFill>
          <a:blip r:embed="rId6"/>
          <a:stretch>
            <a:fillRect/>
          </a:stretch>
        </p:blipFill>
        <p:spPr>
          <a:xfrm>
            <a:off x="4492613" y="3786858"/>
            <a:ext cx="3206774" cy="1322947"/>
          </a:xfrm>
          <a:prstGeom prst="rect">
            <a:avLst/>
          </a:prstGeom>
        </p:spPr>
      </p:pic>
      <p:sp>
        <p:nvSpPr>
          <p:cNvPr id="8" name="TextBox 7">
            <a:extLst>
              <a:ext uri="{FF2B5EF4-FFF2-40B4-BE49-F238E27FC236}">
                <a16:creationId xmlns:a16="http://schemas.microsoft.com/office/drawing/2014/main" id="{DC98EBA0-C305-4BC9-A8BE-F10268E6ABAE}"/>
              </a:ext>
            </a:extLst>
          </p:cNvPr>
          <p:cNvSpPr txBox="1"/>
          <p:nvPr/>
        </p:nvSpPr>
        <p:spPr>
          <a:xfrm>
            <a:off x="183417" y="2335179"/>
            <a:ext cx="12192000" cy="1451679"/>
          </a:xfrm>
          <a:prstGeom prst="rect">
            <a:avLst/>
          </a:prstGeom>
          <a:noFill/>
        </p:spPr>
        <p:txBody>
          <a:bodyPr wrap="square">
            <a:spAutoFit/>
          </a:bodyPr>
          <a:lstStyle/>
          <a:p>
            <a:pPr marL="0" marR="0" algn="ctr">
              <a:spcBef>
                <a:spcPts val="0"/>
              </a:spcBef>
              <a:spcAft>
                <a:spcPts val="600"/>
              </a:spcAft>
            </a:pPr>
            <a:r>
              <a:rPr lang="en-US" sz="4000" b="1" dirty="0">
                <a:effectLst/>
                <a:latin typeface="Garamond" panose="02020404030301010803" pitchFamily="18" charset="0"/>
                <a:ea typeface="Calibri" panose="020F0502020204030204" pitchFamily="34" charset="0"/>
                <a:cs typeface="Times New Roman" panose="02020603050405020304" pitchFamily="18" charset="0"/>
              </a:rPr>
              <a:t>Come check out our competitive loan rates.</a:t>
            </a:r>
            <a:endParaRPr lang="en-US" sz="4000" dirty="0">
              <a:effectLst/>
              <a:latin typeface="Garamond" panose="02020404030301010803" pitchFamily="18" charset="0"/>
              <a:ea typeface="Calibri" panose="020F0502020204030204" pitchFamily="34" charset="0"/>
              <a:cs typeface="Times New Roman" panose="02020603050405020304" pitchFamily="18" charset="0"/>
            </a:endParaRPr>
          </a:p>
          <a:p>
            <a:pPr marL="0" marR="0" algn="ctr">
              <a:spcBef>
                <a:spcPts val="0"/>
              </a:spcBef>
              <a:spcAft>
                <a:spcPts val="600"/>
              </a:spcAft>
            </a:pPr>
            <a:r>
              <a:rPr lang="en-US" sz="4000" b="1" dirty="0">
                <a:effectLst/>
                <a:latin typeface="Garamond" panose="02020404030301010803" pitchFamily="18" charset="0"/>
                <a:ea typeface="Calibri" panose="020F0502020204030204" pitchFamily="34" charset="0"/>
                <a:cs typeface="Times New Roman" panose="02020603050405020304" pitchFamily="18" charset="0"/>
              </a:rPr>
              <a:t>Car, RV, Home Equity, Mortgage and more!</a:t>
            </a:r>
            <a:endParaRPr lang="en-US" sz="40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FA4A184-7120-46A5-801A-64CF7E1F9AAB}"/>
              </a:ext>
            </a:extLst>
          </p:cNvPr>
          <p:cNvPicPr>
            <a:picLocks noChangeAspect="1"/>
          </p:cNvPicPr>
          <p:nvPr/>
        </p:nvPicPr>
        <p:blipFill>
          <a:blip r:embed="rId7"/>
          <a:stretch>
            <a:fillRect/>
          </a:stretch>
        </p:blipFill>
        <p:spPr>
          <a:xfrm>
            <a:off x="11095145" y="5844645"/>
            <a:ext cx="554784" cy="554784"/>
          </a:xfrm>
          <a:prstGeom prst="rect">
            <a:avLst/>
          </a:prstGeom>
        </p:spPr>
      </p:pic>
      <p:sp>
        <p:nvSpPr>
          <p:cNvPr id="11" name="TextBox 10">
            <a:extLst>
              <a:ext uri="{FF2B5EF4-FFF2-40B4-BE49-F238E27FC236}">
                <a16:creationId xmlns:a16="http://schemas.microsoft.com/office/drawing/2014/main" id="{F07BED93-C46F-4739-84A8-73009841FB07}"/>
              </a:ext>
            </a:extLst>
          </p:cNvPr>
          <p:cNvSpPr txBox="1"/>
          <p:nvPr/>
        </p:nvSpPr>
        <p:spPr>
          <a:xfrm>
            <a:off x="2447611" y="5402973"/>
            <a:ext cx="8464117" cy="1161857"/>
          </a:xfrm>
          <a:prstGeom prst="rect">
            <a:avLst/>
          </a:prstGeom>
          <a:noFill/>
        </p:spPr>
        <p:txBody>
          <a:bodyPr wrap="square">
            <a:spAutoFit/>
          </a:bodyPr>
          <a:lstStyle/>
          <a:p>
            <a:pPr marL="0" marR="0" algn="ctr">
              <a:lnSpc>
                <a:spcPct val="115000"/>
              </a:lnSpc>
              <a:spcBef>
                <a:spcPts val="0"/>
              </a:spcBef>
              <a:spcAft>
                <a:spcPts val="600"/>
              </a:spcAft>
            </a:pPr>
            <a:r>
              <a:rPr lang="en-US" sz="3000" b="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395 N Kinzie Ave Bradley IL 60915</a:t>
            </a:r>
          </a:p>
          <a:p>
            <a:r>
              <a:rPr lang="en-US" sz="3000" b="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815-929-1870                 </a:t>
            </a:r>
            <a:r>
              <a:rPr lang="en-US" sz="3000" b="1" u="sng"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www.fieldstonecu.com</a:t>
            </a:r>
            <a:endParaRPr lang="en-US" sz="3000" b="1" dirty="0">
              <a:solidFill>
                <a:schemeClr val="accent1">
                  <a:lumMod val="50000"/>
                </a:schemeClr>
              </a:solidFill>
            </a:endParaRPr>
          </a:p>
        </p:txBody>
      </p:sp>
    </p:spTree>
    <p:extLst>
      <p:ext uri="{BB962C8B-B14F-4D97-AF65-F5344CB8AC3E}">
        <p14:creationId xmlns:p14="http://schemas.microsoft.com/office/powerpoint/2010/main" val="1635770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170EAF97-E6B4-4318-A1D2-E05D9DFE34BD}"/>
              </a:ext>
            </a:extLst>
          </p:cNvPr>
          <p:cNvPicPr>
            <a:picLocks noChangeAspect="1"/>
          </p:cNvPicPr>
          <p:nvPr/>
        </p:nvPicPr>
        <p:blipFill>
          <a:blip r:embed="rId3"/>
          <a:stretch>
            <a:fillRect/>
          </a:stretch>
        </p:blipFill>
        <p:spPr>
          <a:xfrm>
            <a:off x="0" y="5047331"/>
            <a:ext cx="2005758" cy="1810669"/>
          </a:xfrm>
          <a:prstGeom prst="rect">
            <a:avLst/>
          </a:prstGeom>
        </p:spPr>
      </p:pic>
      <p:pic>
        <p:nvPicPr>
          <p:cNvPr id="6" name="Picture 5" descr="Graphical user interface, text&#10;&#10;Description automatically generated with medium confidence">
            <a:extLst>
              <a:ext uri="{FF2B5EF4-FFF2-40B4-BE49-F238E27FC236}">
                <a16:creationId xmlns:a16="http://schemas.microsoft.com/office/drawing/2014/main" id="{2BC3DB40-A73A-4ACF-9951-2B9B97164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171" y="0"/>
            <a:ext cx="5297658" cy="6858000"/>
          </a:xfrm>
          <a:prstGeom prst="rect">
            <a:avLst/>
          </a:prstGeom>
        </p:spPr>
      </p:pic>
    </p:spTree>
    <p:extLst>
      <p:ext uri="{BB962C8B-B14F-4D97-AF65-F5344CB8AC3E}">
        <p14:creationId xmlns:p14="http://schemas.microsoft.com/office/powerpoint/2010/main" val="463223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401F0AC9-BCF6-4CEE-B28C-D843CF86CE10}"/>
              </a:ext>
            </a:extLst>
          </p:cNvPr>
          <p:cNvPicPr>
            <a:picLocks noChangeAspect="1"/>
          </p:cNvPicPr>
          <p:nvPr/>
        </p:nvPicPr>
        <p:blipFill>
          <a:blip r:embed="rId3"/>
          <a:stretch>
            <a:fillRect/>
          </a:stretch>
        </p:blipFill>
        <p:spPr>
          <a:xfrm>
            <a:off x="-108466" y="5236885"/>
            <a:ext cx="2005758" cy="1810669"/>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2AE3BAF5-FA30-4E2F-AA05-32CDF10DB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112" y="0"/>
            <a:ext cx="5057775" cy="6858000"/>
          </a:xfrm>
          <a:prstGeom prst="rect">
            <a:avLst/>
          </a:prstGeom>
        </p:spPr>
      </p:pic>
    </p:spTree>
    <p:extLst>
      <p:ext uri="{BB962C8B-B14F-4D97-AF65-F5344CB8AC3E}">
        <p14:creationId xmlns:p14="http://schemas.microsoft.com/office/powerpoint/2010/main" val="3808563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DE72F790-16FD-44A8-8EC8-C550BA31FC64}"/>
              </a:ext>
            </a:extLst>
          </p:cNvPr>
          <p:cNvPicPr>
            <a:picLocks noChangeAspect="1"/>
          </p:cNvPicPr>
          <p:nvPr/>
        </p:nvPicPr>
        <p:blipFill>
          <a:blip r:embed="rId3"/>
          <a:stretch>
            <a:fillRect/>
          </a:stretch>
        </p:blipFill>
        <p:spPr>
          <a:xfrm>
            <a:off x="-134911" y="5266866"/>
            <a:ext cx="2005758" cy="1810669"/>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5839EF86-9642-4943-BE7F-6C9CB92C8408}"/>
              </a:ext>
            </a:extLst>
          </p:cNvPr>
          <p:cNvPicPr>
            <a:picLocks noChangeAspect="1"/>
          </p:cNvPicPr>
          <p:nvPr/>
        </p:nvPicPr>
        <p:blipFill rotWithShape="1">
          <a:blip r:embed="rId4">
            <a:extLst>
              <a:ext uri="{28A0092B-C50C-407E-A947-70E740481C1C}">
                <a14:useLocalDpi xmlns:a14="http://schemas.microsoft.com/office/drawing/2010/main" val="0"/>
              </a:ext>
            </a:extLst>
          </a:blip>
          <a:srcRect l="1659" t="8087" r="1471" b="17377"/>
          <a:stretch/>
        </p:blipFill>
        <p:spPr>
          <a:xfrm>
            <a:off x="3252866" y="0"/>
            <a:ext cx="6100995" cy="6858000"/>
          </a:xfrm>
          <a:prstGeom prst="rect">
            <a:avLst/>
          </a:prstGeom>
        </p:spPr>
      </p:pic>
    </p:spTree>
    <p:extLst>
      <p:ext uri="{BB962C8B-B14F-4D97-AF65-F5344CB8AC3E}">
        <p14:creationId xmlns:p14="http://schemas.microsoft.com/office/powerpoint/2010/main" val="148168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F954DF7E-B332-4055-B07D-DECA278859B2}"/>
              </a:ext>
            </a:extLst>
          </p:cNvPr>
          <p:cNvPicPr>
            <a:picLocks noChangeAspect="1"/>
          </p:cNvPicPr>
          <p:nvPr/>
        </p:nvPicPr>
        <p:blipFill>
          <a:blip r:embed="rId3"/>
          <a:stretch>
            <a:fillRect/>
          </a:stretch>
        </p:blipFill>
        <p:spPr>
          <a:xfrm>
            <a:off x="-168426" y="5058574"/>
            <a:ext cx="2005758" cy="1810669"/>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2D67E8CA-AD71-4021-98E3-A59AE831B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374" y="0"/>
            <a:ext cx="5129252" cy="6858000"/>
          </a:xfrm>
          <a:prstGeom prst="rect">
            <a:avLst/>
          </a:prstGeom>
        </p:spPr>
      </p:pic>
    </p:spTree>
    <p:extLst>
      <p:ext uri="{BB962C8B-B14F-4D97-AF65-F5344CB8AC3E}">
        <p14:creationId xmlns:p14="http://schemas.microsoft.com/office/powerpoint/2010/main" val="407756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FBC34B73-9B00-47BA-A2AD-B25D88FC0725}"/>
              </a:ext>
            </a:extLst>
          </p:cNvPr>
          <p:cNvPicPr>
            <a:picLocks noChangeAspect="1"/>
          </p:cNvPicPr>
          <p:nvPr/>
        </p:nvPicPr>
        <p:blipFill>
          <a:blip r:embed="rId3"/>
          <a:stretch>
            <a:fillRect/>
          </a:stretch>
        </p:blipFill>
        <p:spPr>
          <a:xfrm>
            <a:off x="-183417" y="5206904"/>
            <a:ext cx="2005758" cy="1810669"/>
          </a:xfrm>
          <a:prstGeom prst="rect">
            <a:avLst/>
          </a:prstGeom>
        </p:spPr>
      </p:pic>
      <p:pic>
        <p:nvPicPr>
          <p:cNvPr id="6" name="Picture 5" descr="Diagram&#10;&#10;Description automatically generated">
            <a:extLst>
              <a:ext uri="{FF2B5EF4-FFF2-40B4-BE49-F238E27FC236}">
                <a16:creationId xmlns:a16="http://schemas.microsoft.com/office/drawing/2014/main" id="{B2D1ABC5-C9BD-42C3-83DD-F9C0C515F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000" y="0"/>
            <a:ext cx="4446000" cy="6858000"/>
          </a:xfrm>
          <a:prstGeom prst="rect">
            <a:avLst/>
          </a:prstGeom>
        </p:spPr>
      </p:pic>
    </p:spTree>
    <p:extLst>
      <p:ext uri="{BB962C8B-B14F-4D97-AF65-F5344CB8AC3E}">
        <p14:creationId xmlns:p14="http://schemas.microsoft.com/office/powerpoint/2010/main" val="3768552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3" name="Picture 2">
            <a:extLst>
              <a:ext uri="{FF2B5EF4-FFF2-40B4-BE49-F238E27FC236}">
                <a16:creationId xmlns:a16="http://schemas.microsoft.com/office/drawing/2014/main" id="{CD3A6F13-0FB0-484A-B0D1-22E08CF9B96B}"/>
              </a:ext>
            </a:extLst>
          </p:cNvPr>
          <p:cNvPicPr>
            <a:picLocks noChangeAspect="1"/>
          </p:cNvPicPr>
          <p:nvPr/>
        </p:nvPicPr>
        <p:blipFill>
          <a:blip r:embed="rId4"/>
          <a:stretch>
            <a:fillRect/>
          </a:stretch>
        </p:blipFill>
        <p:spPr>
          <a:xfrm>
            <a:off x="3536245" y="0"/>
            <a:ext cx="5456770" cy="6858000"/>
          </a:xfrm>
          <a:prstGeom prst="rect">
            <a:avLst/>
          </a:prstGeom>
        </p:spPr>
      </p:pic>
    </p:spTree>
    <p:extLst>
      <p:ext uri="{BB962C8B-B14F-4D97-AF65-F5344CB8AC3E}">
        <p14:creationId xmlns:p14="http://schemas.microsoft.com/office/powerpoint/2010/main" val="3338730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45279958-2BA5-4CB9-B934-B1B7314BD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3534" y="0"/>
            <a:ext cx="8919148" cy="6858000"/>
          </a:xfrm>
          <a:prstGeom prst="rect">
            <a:avLst/>
          </a:prstGeom>
        </p:spPr>
      </p:pic>
    </p:spTree>
    <p:extLst>
      <p:ext uri="{BB962C8B-B14F-4D97-AF65-F5344CB8AC3E}">
        <p14:creationId xmlns:p14="http://schemas.microsoft.com/office/powerpoint/2010/main" val="3959115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3" name="Picture 2">
            <a:extLst>
              <a:ext uri="{FF2B5EF4-FFF2-40B4-BE49-F238E27FC236}">
                <a16:creationId xmlns:a16="http://schemas.microsoft.com/office/drawing/2014/main" id="{EC4464C9-6FE0-465D-8096-8A6FE7157525}"/>
              </a:ext>
            </a:extLst>
          </p:cNvPr>
          <p:cNvPicPr>
            <a:picLocks noChangeAspect="1"/>
          </p:cNvPicPr>
          <p:nvPr/>
        </p:nvPicPr>
        <p:blipFill>
          <a:blip r:embed="rId4"/>
          <a:stretch>
            <a:fillRect/>
          </a:stretch>
        </p:blipFill>
        <p:spPr>
          <a:xfrm>
            <a:off x="1820879" y="-1"/>
            <a:ext cx="9413040" cy="6857999"/>
          </a:xfrm>
          <a:prstGeom prst="rect">
            <a:avLst/>
          </a:prstGeom>
        </p:spPr>
      </p:pic>
    </p:spTree>
    <p:extLst>
      <p:ext uri="{BB962C8B-B14F-4D97-AF65-F5344CB8AC3E}">
        <p14:creationId xmlns:p14="http://schemas.microsoft.com/office/powerpoint/2010/main" val="1737923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C774E949-7829-4C57-A9DF-C3F9F37DF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210" y="0"/>
            <a:ext cx="7405142" cy="6858000"/>
          </a:xfrm>
          <a:prstGeom prst="rect">
            <a:avLst/>
          </a:prstGeom>
        </p:spPr>
      </p:pic>
    </p:spTree>
    <p:extLst>
      <p:ext uri="{BB962C8B-B14F-4D97-AF65-F5344CB8AC3E}">
        <p14:creationId xmlns:p14="http://schemas.microsoft.com/office/powerpoint/2010/main" val="1191514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910039" y="5251925"/>
            <a:ext cx="1431395" cy="1348900"/>
          </a:xfrm>
          <a:prstGeom prst="rect">
            <a:avLst/>
          </a:prstGeom>
        </p:spPr>
      </p:pic>
      <p:pic>
        <p:nvPicPr>
          <p:cNvPr id="5" name="Picture 4">
            <a:extLst>
              <a:ext uri="{FF2B5EF4-FFF2-40B4-BE49-F238E27FC236}">
                <a16:creationId xmlns:a16="http://schemas.microsoft.com/office/drawing/2014/main" id="{9750D2D4-0E24-4F16-8DB0-0FFD6F17DCF8}"/>
              </a:ext>
            </a:extLst>
          </p:cNvPr>
          <p:cNvPicPr>
            <a:picLocks noChangeAspect="1"/>
          </p:cNvPicPr>
          <p:nvPr/>
        </p:nvPicPr>
        <p:blipFill>
          <a:blip r:embed="rId3"/>
          <a:stretch>
            <a:fillRect/>
          </a:stretch>
        </p:blipFill>
        <p:spPr>
          <a:xfrm>
            <a:off x="195883" y="371007"/>
            <a:ext cx="3057993" cy="3057993"/>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12DF156A-9D7A-4E76-918F-A543C77D9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794" y="0"/>
            <a:ext cx="5373278" cy="6858000"/>
          </a:xfrm>
          <a:prstGeom prst="rect">
            <a:avLst/>
          </a:prstGeom>
        </p:spPr>
      </p:pic>
    </p:spTree>
    <p:extLst>
      <p:ext uri="{BB962C8B-B14F-4D97-AF65-F5344CB8AC3E}">
        <p14:creationId xmlns:p14="http://schemas.microsoft.com/office/powerpoint/2010/main" val="2449833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A person in a suit&#10;&#10;Description automatically generated with medium confidence">
            <a:extLst>
              <a:ext uri="{FF2B5EF4-FFF2-40B4-BE49-F238E27FC236}">
                <a16:creationId xmlns:a16="http://schemas.microsoft.com/office/drawing/2014/main" id="{9DE61DCF-06EC-4111-A366-7E8E4B5D7B1D}"/>
              </a:ext>
            </a:extLst>
          </p:cNvPr>
          <p:cNvPicPr>
            <a:picLocks noChangeAspect="1"/>
          </p:cNvPicPr>
          <p:nvPr/>
        </p:nvPicPr>
        <p:blipFill rotWithShape="1">
          <a:blip r:embed="rId4">
            <a:extLst>
              <a:ext uri="{28A0092B-C50C-407E-A947-70E740481C1C}">
                <a14:useLocalDpi xmlns:a14="http://schemas.microsoft.com/office/drawing/2010/main" val="0"/>
              </a:ext>
            </a:extLst>
          </a:blip>
          <a:srcRect t="5246" b="8634"/>
          <a:stretch/>
        </p:blipFill>
        <p:spPr>
          <a:xfrm>
            <a:off x="2638269" y="0"/>
            <a:ext cx="7195279" cy="6858000"/>
          </a:xfrm>
          <a:prstGeom prst="rect">
            <a:avLst/>
          </a:prstGeom>
        </p:spPr>
      </p:pic>
    </p:spTree>
    <p:extLst>
      <p:ext uri="{BB962C8B-B14F-4D97-AF65-F5344CB8AC3E}">
        <p14:creationId xmlns:p14="http://schemas.microsoft.com/office/powerpoint/2010/main" val="3539102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BC83CDE2-8DDE-4F6C-A0CC-E1A1E06AD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912" y="53255"/>
            <a:ext cx="9410700" cy="6857999"/>
          </a:xfrm>
          <a:prstGeom prst="rect">
            <a:avLst/>
          </a:prstGeom>
        </p:spPr>
      </p:pic>
    </p:spTree>
    <p:extLst>
      <p:ext uri="{BB962C8B-B14F-4D97-AF65-F5344CB8AC3E}">
        <p14:creationId xmlns:p14="http://schemas.microsoft.com/office/powerpoint/2010/main" val="3810842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Text&#10;&#10;Description automatically generated">
            <a:extLst>
              <a:ext uri="{FF2B5EF4-FFF2-40B4-BE49-F238E27FC236}">
                <a16:creationId xmlns:a16="http://schemas.microsoft.com/office/drawing/2014/main" id="{53969494-22DC-4ED3-8E93-A283A687C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777" y="-1"/>
            <a:ext cx="5966085" cy="6858000"/>
          </a:xfrm>
          <a:prstGeom prst="rect">
            <a:avLst/>
          </a:prstGeom>
        </p:spPr>
      </p:pic>
    </p:spTree>
    <p:extLst>
      <p:ext uri="{BB962C8B-B14F-4D97-AF65-F5344CB8AC3E}">
        <p14:creationId xmlns:p14="http://schemas.microsoft.com/office/powerpoint/2010/main" val="3048857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9024BC45-6379-4851-9AF9-70FCAE736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885" y="-1"/>
            <a:ext cx="5936105" cy="6858000"/>
          </a:xfrm>
          <a:prstGeom prst="rect">
            <a:avLst/>
          </a:prstGeom>
        </p:spPr>
      </p:pic>
    </p:spTree>
    <p:extLst>
      <p:ext uri="{BB962C8B-B14F-4D97-AF65-F5344CB8AC3E}">
        <p14:creationId xmlns:p14="http://schemas.microsoft.com/office/powerpoint/2010/main" val="369043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Text&#10;&#10;Description automatically generated">
            <a:extLst>
              <a:ext uri="{FF2B5EF4-FFF2-40B4-BE49-F238E27FC236}">
                <a16:creationId xmlns:a16="http://schemas.microsoft.com/office/drawing/2014/main" id="{A6EF2F2E-6C57-4AB0-A2E2-33642410B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7797" y="0"/>
            <a:ext cx="5606321" cy="6858000"/>
          </a:xfrm>
          <a:prstGeom prst="rect">
            <a:avLst/>
          </a:prstGeom>
        </p:spPr>
      </p:pic>
    </p:spTree>
    <p:extLst>
      <p:ext uri="{BB962C8B-B14F-4D97-AF65-F5344CB8AC3E}">
        <p14:creationId xmlns:p14="http://schemas.microsoft.com/office/powerpoint/2010/main" val="3017335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BE57D-3BA1-487D-B3D8-C9FC2FA09B0E}"/>
              </a:ext>
            </a:extLst>
          </p:cNvPr>
          <p:cNvPicPr>
            <a:picLocks noChangeAspect="1"/>
          </p:cNvPicPr>
          <p:nvPr/>
        </p:nvPicPr>
        <p:blipFill>
          <a:blip r:embed="rId2"/>
          <a:stretch>
            <a:fillRect/>
          </a:stretch>
        </p:blipFill>
        <p:spPr>
          <a:xfrm>
            <a:off x="0" y="0"/>
            <a:ext cx="11497456" cy="6858000"/>
          </a:xfrm>
          <a:prstGeom prst="rect">
            <a:avLst/>
          </a:prstGeom>
        </p:spPr>
      </p:pic>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4"/>
          <a:stretch>
            <a:fillRect/>
          </a:stretch>
        </p:blipFill>
        <p:spPr>
          <a:xfrm>
            <a:off x="-308335" y="501564"/>
            <a:ext cx="2005758" cy="1810669"/>
          </a:xfrm>
          <a:prstGeom prst="rect">
            <a:avLst/>
          </a:prstGeom>
        </p:spPr>
      </p:pic>
    </p:spTree>
    <p:extLst>
      <p:ext uri="{BB962C8B-B14F-4D97-AF65-F5344CB8AC3E}">
        <p14:creationId xmlns:p14="http://schemas.microsoft.com/office/powerpoint/2010/main" val="2171646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sp>
        <p:nvSpPr>
          <p:cNvPr id="5" name="Text Box 2">
            <a:extLst>
              <a:ext uri="{FF2B5EF4-FFF2-40B4-BE49-F238E27FC236}">
                <a16:creationId xmlns:a16="http://schemas.microsoft.com/office/drawing/2014/main" id="{E70D12A0-6865-44C7-A818-E97E9340E4D5}"/>
              </a:ext>
            </a:extLst>
          </p:cNvPr>
          <p:cNvSpPr txBox="1"/>
          <p:nvPr/>
        </p:nvSpPr>
        <p:spPr>
          <a:xfrm>
            <a:off x="1541552" y="2186810"/>
            <a:ext cx="9386278" cy="4124049"/>
          </a:xfrm>
          <a:prstGeom prst="rect">
            <a:avLst/>
          </a:prstGeom>
          <a:solidFill>
            <a:schemeClr val="lt1"/>
          </a:solidFill>
          <a:ln w="6350">
            <a:noFill/>
          </a:ln>
        </p:spPr>
        <p:txBody>
          <a:bodyPr rot="0" spcFirstLastPara="0" vert="horz" wrap="square" lIns="91440" tIns="45720" rIns="91440" bIns="45720" numCol="2"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Arlene Mitchell-Pace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Carole Franke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Claudia Noe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Deborah Woodruff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Debra Caise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Eloise Edwards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J. Imani Drew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Jackie Haas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James Glenn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Jarman Myron Porter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Lisa Dugan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Michael Maloney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Paulette Louise Crank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Robert Ellington Snipes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Ruth Glenn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Shirley Byrd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Steven Hunter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Theodis Pace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William Copeland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Willie Pearl Burrell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33FF68F-2CDE-4343-913E-E41249993BC6}"/>
              </a:ext>
            </a:extLst>
          </p:cNvPr>
          <p:cNvPicPr>
            <a:picLocks noChangeAspect="1"/>
          </p:cNvPicPr>
          <p:nvPr/>
        </p:nvPicPr>
        <p:blipFill>
          <a:blip r:embed="rId4"/>
          <a:stretch>
            <a:fillRect/>
          </a:stretch>
        </p:blipFill>
        <p:spPr>
          <a:xfrm>
            <a:off x="1541552" y="359764"/>
            <a:ext cx="9503764" cy="1827046"/>
          </a:xfrm>
          <a:prstGeom prst="rect">
            <a:avLst/>
          </a:prstGeom>
        </p:spPr>
      </p:pic>
    </p:spTree>
    <p:extLst>
      <p:ext uri="{BB962C8B-B14F-4D97-AF65-F5344CB8AC3E}">
        <p14:creationId xmlns:p14="http://schemas.microsoft.com/office/powerpoint/2010/main" val="921247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sp>
        <p:nvSpPr>
          <p:cNvPr id="5" name="TextBox 4">
            <a:extLst>
              <a:ext uri="{FF2B5EF4-FFF2-40B4-BE49-F238E27FC236}">
                <a16:creationId xmlns:a16="http://schemas.microsoft.com/office/drawing/2014/main" id="{597DABFA-713D-4371-8BDA-DAB779172672}"/>
              </a:ext>
            </a:extLst>
          </p:cNvPr>
          <p:cNvSpPr txBox="1"/>
          <p:nvPr/>
        </p:nvSpPr>
        <p:spPr>
          <a:xfrm>
            <a:off x="2777981" y="1558977"/>
            <a:ext cx="6235908" cy="5262979"/>
          </a:xfrm>
          <a:prstGeom prst="rect">
            <a:avLst/>
          </a:prstGeom>
          <a:noFill/>
        </p:spPr>
        <p:txBody>
          <a:bodyPr wrap="square">
            <a:spAutoFit/>
          </a:bodyPr>
          <a:lstStyle/>
          <a:p>
            <a:pPr algn="ctr"/>
            <a:r>
              <a:rPr lang="en-US" sz="2400" dirty="0"/>
              <a:t>Emile Capriotte</a:t>
            </a:r>
          </a:p>
          <a:p>
            <a:pPr algn="ctr"/>
            <a:r>
              <a:rPr lang="en-US" sz="2400" dirty="0"/>
              <a:t>Heather Bryan</a:t>
            </a:r>
          </a:p>
          <a:p>
            <a:pPr algn="ctr"/>
            <a:r>
              <a:rPr lang="en-US" sz="2400" dirty="0"/>
              <a:t>Lonnice Jordan</a:t>
            </a:r>
          </a:p>
          <a:p>
            <a:pPr algn="ctr"/>
            <a:r>
              <a:rPr lang="en-US" sz="2400" dirty="0"/>
              <a:t>Andrew Wheeler</a:t>
            </a:r>
          </a:p>
          <a:p>
            <a:pPr algn="ctr"/>
            <a:r>
              <a:rPr lang="en-US" sz="2400" dirty="0"/>
              <a:t>Cynthia Holdman</a:t>
            </a:r>
          </a:p>
          <a:p>
            <a:pPr algn="ctr"/>
            <a:r>
              <a:rPr lang="en-US" sz="2400" dirty="0"/>
              <a:t>Donna Sample</a:t>
            </a:r>
          </a:p>
          <a:p>
            <a:pPr algn="ctr"/>
            <a:r>
              <a:rPr lang="en-US" sz="2400" dirty="0"/>
              <a:t>Jacob Lee</a:t>
            </a:r>
          </a:p>
          <a:p>
            <a:pPr algn="ctr"/>
            <a:r>
              <a:rPr lang="en-US" sz="2400" dirty="0"/>
              <a:t>Ulysses Hudson</a:t>
            </a:r>
          </a:p>
          <a:p>
            <a:pPr algn="ctr"/>
            <a:r>
              <a:rPr lang="en-US" sz="2400" dirty="0"/>
              <a:t>Christopher Curtis</a:t>
            </a:r>
          </a:p>
          <a:p>
            <a:pPr algn="ctr"/>
            <a:r>
              <a:rPr lang="en-US" sz="2400" dirty="0"/>
              <a:t>Quentin Hardrict</a:t>
            </a:r>
          </a:p>
          <a:p>
            <a:pPr algn="ctr"/>
            <a:r>
              <a:rPr lang="en-US" sz="2400" dirty="0"/>
              <a:t>Vurnice Maloney</a:t>
            </a:r>
          </a:p>
          <a:p>
            <a:pPr algn="ctr"/>
            <a:r>
              <a:rPr lang="en-US" sz="2400" dirty="0"/>
              <a:t>Jess Gathing</a:t>
            </a:r>
          </a:p>
          <a:p>
            <a:pPr algn="ctr"/>
            <a:r>
              <a:rPr lang="en-US" sz="2400" dirty="0"/>
              <a:t>Mary Lacy</a:t>
            </a:r>
          </a:p>
          <a:p>
            <a:pPr algn="ctr"/>
            <a:r>
              <a:rPr lang="en-US" sz="2400" dirty="0"/>
              <a:t>Adam Woodruff</a:t>
            </a:r>
          </a:p>
        </p:txBody>
      </p:sp>
      <p:sp>
        <p:nvSpPr>
          <p:cNvPr id="6" name="Text Box 2">
            <a:extLst>
              <a:ext uri="{FF2B5EF4-FFF2-40B4-BE49-F238E27FC236}">
                <a16:creationId xmlns:a16="http://schemas.microsoft.com/office/drawing/2014/main" id="{05E721E5-165A-4C29-AE68-9AC018047A95}"/>
              </a:ext>
            </a:extLst>
          </p:cNvPr>
          <p:cNvSpPr txBox="1"/>
          <p:nvPr/>
        </p:nvSpPr>
        <p:spPr>
          <a:xfrm>
            <a:off x="2527950" y="144202"/>
            <a:ext cx="6735971" cy="1414775"/>
          </a:xfrm>
          <a:prstGeom prst="rect">
            <a:avLst/>
          </a:prstGeom>
          <a:solidFill>
            <a:schemeClr val="accent1">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600" dirty="0">
                <a:solidFill>
                  <a:srgbClr val="FFCC00"/>
                </a:solidFill>
                <a:effectLst/>
                <a:latin typeface="Baskerville Old Face" panose="02020602080505020303"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600" b="1" dirty="0">
                <a:solidFill>
                  <a:srgbClr val="FFCC00"/>
                </a:solidFill>
                <a:effectLst/>
                <a:latin typeface="Baskerville Old Face" panose="02020602080505020303" pitchFamily="18" charset="0"/>
                <a:ea typeface="Calibri" panose="020F0502020204030204" pitchFamily="34" charset="0"/>
                <a:cs typeface="Times New Roman" panose="02020603050405020304" pitchFamily="18" charset="0"/>
              </a:rPr>
              <a:t>SUBSCRIBING SILVER LIFE MEMBERS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1204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Text&#10;&#10;Description automatically generated">
            <a:extLst>
              <a:ext uri="{FF2B5EF4-FFF2-40B4-BE49-F238E27FC236}">
                <a16:creationId xmlns:a16="http://schemas.microsoft.com/office/drawing/2014/main" id="{95C2070C-C7E4-48D9-8F1D-95C84458A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0"/>
            <a:ext cx="5029200" cy="6857999"/>
          </a:xfrm>
          <a:prstGeom prst="rect">
            <a:avLst/>
          </a:prstGeom>
        </p:spPr>
      </p:pic>
    </p:spTree>
    <p:extLst>
      <p:ext uri="{BB962C8B-B14F-4D97-AF65-F5344CB8AC3E}">
        <p14:creationId xmlns:p14="http://schemas.microsoft.com/office/powerpoint/2010/main" val="1238872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50329DF5-833C-4FF6-8F81-62FFE6FFF98F}"/>
              </a:ext>
            </a:extLst>
          </p:cNvPr>
          <p:cNvPicPr>
            <a:picLocks noChangeAspect="1"/>
          </p:cNvPicPr>
          <p:nvPr/>
        </p:nvPicPr>
        <p:blipFill rotWithShape="1">
          <a:blip r:embed="rId4">
            <a:extLst>
              <a:ext uri="{28A0092B-C50C-407E-A947-70E740481C1C}">
                <a14:useLocalDpi xmlns:a14="http://schemas.microsoft.com/office/drawing/2010/main" val="0"/>
              </a:ext>
            </a:extLst>
          </a:blip>
          <a:srcRect b="3388"/>
          <a:stretch/>
        </p:blipFill>
        <p:spPr>
          <a:xfrm>
            <a:off x="1718930" y="-1"/>
            <a:ext cx="9103968" cy="6890423"/>
          </a:xfrm>
          <a:prstGeom prst="rect">
            <a:avLst/>
          </a:prstGeom>
        </p:spPr>
      </p:pic>
    </p:spTree>
    <p:extLst>
      <p:ext uri="{BB962C8B-B14F-4D97-AF65-F5344CB8AC3E}">
        <p14:creationId xmlns:p14="http://schemas.microsoft.com/office/powerpoint/2010/main" val="50892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1078124" y="5146994"/>
            <a:ext cx="1431395" cy="13489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BA54A80F-BF88-47AF-8F51-354BC3389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192" y="0"/>
            <a:ext cx="5011615" cy="6858000"/>
          </a:xfrm>
          <a:prstGeom prst="rect">
            <a:avLst/>
          </a:prstGeom>
        </p:spPr>
      </p:pic>
      <p:pic>
        <p:nvPicPr>
          <p:cNvPr id="6" name="Picture 5">
            <a:extLst>
              <a:ext uri="{FF2B5EF4-FFF2-40B4-BE49-F238E27FC236}">
                <a16:creationId xmlns:a16="http://schemas.microsoft.com/office/drawing/2014/main" id="{61C9AEA1-31D1-421D-9A9F-83EC289C183A}"/>
              </a:ext>
            </a:extLst>
          </p:cNvPr>
          <p:cNvPicPr>
            <a:picLocks noChangeAspect="1"/>
          </p:cNvPicPr>
          <p:nvPr/>
        </p:nvPicPr>
        <p:blipFill>
          <a:blip r:embed="rId4"/>
          <a:stretch>
            <a:fillRect/>
          </a:stretch>
        </p:blipFill>
        <p:spPr>
          <a:xfrm>
            <a:off x="263594" y="684568"/>
            <a:ext cx="3060457" cy="3060457"/>
          </a:xfrm>
          <a:prstGeom prst="rect">
            <a:avLst/>
          </a:prstGeom>
        </p:spPr>
      </p:pic>
    </p:spTree>
    <p:extLst>
      <p:ext uri="{BB962C8B-B14F-4D97-AF65-F5344CB8AC3E}">
        <p14:creationId xmlns:p14="http://schemas.microsoft.com/office/powerpoint/2010/main" val="32402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CB8ACB99-BC1D-403F-A3FE-5444E400090E}"/>
              </a:ext>
            </a:extLst>
          </p:cNvPr>
          <p:cNvPicPr>
            <a:picLocks noChangeAspect="1"/>
          </p:cNvPicPr>
          <p:nvPr/>
        </p:nvPicPr>
        <p:blipFill rotWithShape="1">
          <a:blip r:embed="rId4">
            <a:extLst>
              <a:ext uri="{28A0092B-C50C-407E-A947-70E740481C1C}">
                <a14:useLocalDpi xmlns:a14="http://schemas.microsoft.com/office/drawing/2010/main" val="0"/>
              </a:ext>
            </a:extLst>
          </a:blip>
          <a:srcRect l="5325" t="6339" r="6508" b="13006"/>
          <a:stretch/>
        </p:blipFill>
        <p:spPr>
          <a:xfrm>
            <a:off x="1820879" y="-1"/>
            <a:ext cx="9788578" cy="6857999"/>
          </a:xfrm>
          <a:prstGeom prst="rect">
            <a:avLst/>
          </a:prstGeom>
        </p:spPr>
      </p:pic>
    </p:spTree>
    <p:extLst>
      <p:ext uri="{BB962C8B-B14F-4D97-AF65-F5344CB8AC3E}">
        <p14:creationId xmlns:p14="http://schemas.microsoft.com/office/powerpoint/2010/main" val="2867381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3" name="Picture 2">
            <a:extLst>
              <a:ext uri="{FF2B5EF4-FFF2-40B4-BE49-F238E27FC236}">
                <a16:creationId xmlns:a16="http://schemas.microsoft.com/office/drawing/2014/main" id="{97B25FA1-D7C6-4DC2-B40E-1AE13DE7C3F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25" b="99649" l="9367" r="89367">
                        <a14:foregroundMark x1="32152" y1="91930" x2="63797" y2="92982"/>
                        <a14:foregroundMark x1="63797" y1="92982" x2="62278" y2="95439"/>
                        <a14:foregroundMark x1="78546" y1="96208" x2="78228" y2="99649"/>
                        <a14:foregroundMark x1="60253" y1="39298" x2="75190" y2="68070"/>
                        <a14:foregroundMark x1="74233" y1="76029" x2="71392" y2="99649"/>
                        <a14:foregroundMark x1="75190" y1="68070" x2="74441" y2="74298"/>
                        <a14:foregroundMark x1="71392" y1="99649" x2="71392" y2="99649"/>
                        <a14:backgroundMark x1="32152" y1="55789" x2="34684" y2="26316"/>
                        <a14:backgroundMark x1="34684" y1="26316" x2="29873" y2="14386"/>
                        <a14:backgroundMark x1="31139" y1="10175" x2="27342" y2="29825"/>
                        <a14:backgroundMark x1="67089" y1="27368" x2="78987" y2="58596"/>
                        <a14:backgroundMark x1="78987" y1="58596" x2="67089" y2="32982"/>
                        <a14:backgroundMark x1="67089" y1="32982" x2="82785" y2="46316"/>
                        <a14:backgroundMark x1="75949" y1="67413" x2="76077" y2="68274"/>
                        <a14:backgroundMark x1="70886" y1="33333" x2="74268" y2="56099"/>
                        <a14:backgroundMark x1="75904" y1="68234" x2="76039" y2="67336"/>
                        <a14:backgroundMark x1="77864" y1="82132" x2="78987" y2="96140"/>
                        <a14:backgroundMark x1="76637" y1="66819" x2="76766" y2="68431"/>
                        <a14:backgroundMark x1="78987" y1="96140" x2="80253" y2="89474"/>
                        <a14:backgroundMark x1="84557" y1="67018" x2="77215" y2="78947"/>
                      </a14:backgroundRemoval>
                    </a14:imgEffect>
                  </a14:imgLayer>
                </a14:imgProps>
              </a:ext>
            </a:extLst>
          </a:blip>
          <a:srcRect r="33204"/>
          <a:stretch/>
        </p:blipFill>
        <p:spPr>
          <a:xfrm flipH="1">
            <a:off x="-1" y="1035928"/>
            <a:ext cx="4372516" cy="4380245"/>
          </a:xfrm>
          <a:prstGeom prst="rect">
            <a:avLst/>
          </a:prstGeom>
        </p:spPr>
      </p:pic>
      <p:sp>
        <p:nvSpPr>
          <p:cNvPr id="6" name="TextBox 5">
            <a:extLst>
              <a:ext uri="{FF2B5EF4-FFF2-40B4-BE49-F238E27FC236}">
                <a16:creationId xmlns:a16="http://schemas.microsoft.com/office/drawing/2014/main" id="{55E09761-174D-4ED5-9459-90CCF040491B}"/>
              </a:ext>
            </a:extLst>
          </p:cNvPr>
          <p:cNvSpPr txBox="1"/>
          <p:nvPr/>
        </p:nvSpPr>
        <p:spPr>
          <a:xfrm>
            <a:off x="279816" y="0"/>
            <a:ext cx="6041036" cy="1200329"/>
          </a:xfrm>
          <a:prstGeom prst="rect">
            <a:avLst/>
          </a:prstGeom>
          <a:noFill/>
        </p:spPr>
        <p:txBody>
          <a:bodyPr wrap="square" rtlCol="0">
            <a:spAutoFit/>
          </a:bodyPr>
          <a:lstStyle/>
          <a:p>
            <a:r>
              <a:rPr lang="en-US" sz="7200" dirty="0"/>
              <a:t>BOB GESSNER</a:t>
            </a:r>
          </a:p>
        </p:txBody>
      </p:sp>
      <p:sp>
        <p:nvSpPr>
          <p:cNvPr id="7" name="Rectangle 2">
            <a:extLst>
              <a:ext uri="{FF2B5EF4-FFF2-40B4-BE49-F238E27FC236}">
                <a16:creationId xmlns:a16="http://schemas.microsoft.com/office/drawing/2014/main" id="{33555750-7D6E-4AE4-BFEF-34F10F4276C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Rectangle 3">
            <a:extLst>
              <a:ext uri="{FF2B5EF4-FFF2-40B4-BE49-F238E27FC236}">
                <a16:creationId xmlns:a16="http://schemas.microsoft.com/office/drawing/2014/main" id="{8D91E046-F4F1-4E5F-9BDD-701824EB905A}"/>
              </a:ext>
            </a:extLst>
          </p:cNvPr>
          <p:cNvSpPr>
            <a:spLocks noChangeArrowheads="1"/>
          </p:cNvSpPr>
          <p:nvPr/>
        </p:nvSpPr>
        <p:spPr bwMode="auto">
          <a:xfrm>
            <a:off x="2709887" y="1087884"/>
            <a:ext cx="86789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KANKAKEE COUTY CORONER’S OFFICE</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08AD73D-EB52-4264-AD82-6C4EDAEF60DB}"/>
              </a:ext>
            </a:extLst>
          </p:cNvPr>
          <p:cNvSpPr txBox="1"/>
          <p:nvPr/>
        </p:nvSpPr>
        <p:spPr>
          <a:xfrm>
            <a:off x="2425074" y="2637273"/>
            <a:ext cx="9466288" cy="2428165"/>
          </a:xfrm>
          <a:prstGeom prst="rect">
            <a:avLst/>
          </a:prstGeom>
          <a:noFill/>
        </p:spPr>
        <p:txBody>
          <a:bodyPr wrap="square">
            <a:spAutoFit/>
          </a:bodyPr>
          <a:lstStyle/>
          <a:p>
            <a:pPr marL="0" marR="0" algn="ctr">
              <a:lnSpc>
                <a:spcPct val="115000"/>
              </a:lnSpc>
              <a:spcBef>
                <a:spcPts val="0"/>
              </a:spcBef>
              <a:spcAft>
                <a:spcPts val="1000"/>
              </a:spcAft>
            </a:pPr>
            <a:r>
              <a:rPr lang="en-US" sz="4000" dirty="0">
                <a:effectLst/>
                <a:latin typeface="Amasis MT Pro Medium" panose="020B0604020202020204" pitchFamily="18" charset="0"/>
                <a:ea typeface="Calibri" panose="020F0502020204030204" pitchFamily="34" charset="0"/>
                <a:cs typeface="Times New Roman" panose="02020603050405020304" pitchFamily="18" charset="0"/>
              </a:rPr>
              <a:t>CONGRATULATES THE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4000" dirty="0">
                <a:effectLst/>
                <a:latin typeface="Amasis MT Pro Medium" panose="020B0604020202020204" pitchFamily="18" charset="0"/>
                <a:ea typeface="Calibri" panose="020F0502020204030204" pitchFamily="34" charset="0"/>
                <a:cs typeface="Times New Roman" panose="02020603050405020304" pitchFamily="18" charset="0"/>
              </a:rPr>
              <a:t>KANKAKEE COUNTY NAACP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4000" dirty="0">
                <a:effectLst/>
                <a:latin typeface="Amasis MT Pro Medium" panose="020B0604020202020204" pitchFamily="18" charset="0"/>
                <a:ea typeface="Calibri" panose="020F0502020204030204" pitchFamily="34" charset="0"/>
                <a:cs typeface="Times New Roman" panose="02020603050405020304" pitchFamily="18" charset="0"/>
              </a:rPr>
              <a:t>ON ANOTHER SUCCESSFUL YEAR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6828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pic>
        <p:nvPicPr>
          <p:cNvPr id="5" name="Picture 4" descr="Text&#10;&#10;Description automatically generated">
            <a:extLst>
              <a:ext uri="{FF2B5EF4-FFF2-40B4-BE49-F238E27FC236}">
                <a16:creationId xmlns:a16="http://schemas.microsoft.com/office/drawing/2014/main" id="{4972876F-78DF-4474-9FA0-6FD1888E1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850" y="0"/>
            <a:ext cx="4464299" cy="6858000"/>
          </a:xfrm>
          <a:prstGeom prst="rect">
            <a:avLst/>
          </a:prstGeom>
        </p:spPr>
      </p:pic>
    </p:spTree>
    <p:extLst>
      <p:ext uri="{BB962C8B-B14F-4D97-AF65-F5344CB8AC3E}">
        <p14:creationId xmlns:p14="http://schemas.microsoft.com/office/powerpoint/2010/main" val="1879453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E1D6D9F2-85CE-40C1-8F56-4235E7A6A465}"/>
              </a:ext>
            </a:extLst>
          </p:cNvPr>
          <p:cNvPicPr>
            <a:picLocks noChangeAspect="1"/>
          </p:cNvPicPr>
          <p:nvPr/>
        </p:nvPicPr>
        <p:blipFill>
          <a:blip r:embed="rId3"/>
          <a:stretch>
            <a:fillRect/>
          </a:stretch>
        </p:blipFill>
        <p:spPr>
          <a:xfrm>
            <a:off x="-184879" y="5253446"/>
            <a:ext cx="2005758" cy="1810669"/>
          </a:xfrm>
          <a:prstGeom prst="rect">
            <a:avLst/>
          </a:prstGeom>
        </p:spPr>
      </p:pic>
      <p:sp>
        <p:nvSpPr>
          <p:cNvPr id="3" name="Rectangle 1">
            <a:extLst>
              <a:ext uri="{FF2B5EF4-FFF2-40B4-BE49-F238E27FC236}">
                <a16:creationId xmlns:a16="http://schemas.microsoft.com/office/drawing/2014/main" id="{947F6C1D-2F5F-4519-B885-2A200FDDC1AE}"/>
              </a:ext>
            </a:extLst>
          </p:cNvPr>
          <p:cNvSpPr>
            <a:spLocks noChangeArrowheads="1"/>
          </p:cNvSpPr>
          <p:nvPr/>
        </p:nvSpPr>
        <p:spPr bwMode="auto">
          <a:xfrm>
            <a:off x="1360327" y="-117803"/>
            <a:ext cx="10252053" cy="734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1" u="none" strike="noStrike" cap="none" normalizeH="0" baseline="0" dirty="0">
                <a:ln>
                  <a:noFill/>
                </a:ln>
                <a:solidFill>
                  <a:srgbClr val="000000"/>
                </a:solidFill>
                <a:effectLst/>
                <a:latin typeface="CG Times"/>
              </a:rPr>
              <a:t>BEST WISHES</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1" u="none" strike="noStrike" cap="none" normalizeH="0" baseline="0" dirty="0">
                <a:ln>
                  <a:noFill/>
                </a:ln>
                <a:solidFill>
                  <a:srgbClr val="000000"/>
                </a:solidFill>
                <a:effectLst/>
                <a:latin typeface="CG Times"/>
              </a:rPr>
              <a:t> </a:t>
            </a:r>
            <a:r>
              <a:rPr kumimoji="0" lang="en-US" altLang="en-US" sz="4800" b="1" i="1" u="none" strike="noStrike" cap="none" normalizeH="0" baseline="0" dirty="0">
                <a:ln>
                  <a:noFill/>
                </a:ln>
                <a:solidFill>
                  <a:srgbClr val="000000"/>
                </a:solidFill>
                <a:effectLst/>
                <a:latin typeface="CG Times"/>
              </a:rPr>
              <a:t>NAACP </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000000"/>
                </a:solidFill>
                <a:effectLst/>
                <a:latin typeface="CG Times"/>
              </a:rPr>
              <a:t> KANKAKEE COUNTY, ILLINOIS BRANCH</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800" b="1" i="1"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br>
            <a:r>
              <a:rPr kumimoji="0" lang="en-US" altLang="en-US" sz="1800" b="1" i="1"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ON YOUR</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ANNUAL FREEDOM FUND BANQUET 2022</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THANK YOU FOR MANY YEARS OF SERVICE</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000000"/>
                </a:solidFill>
                <a:effectLst/>
                <a:latin typeface="Arial Black" panose="020B0A04020102020204" pitchFamily="34" charset="0"/>
              </a:rPr>
              <a:t>THE LAW OFFICE OF</a:t>
            </a:r>
            <a:r>
              <a:rPr kumimoji="0" lang="en-US" altLang="en-US" sz="3600" b="0" i="1" u="none" strike="noStrike" cap="none" normalizeH="0" baseline="0" dirty="0">
                <a:ln>
                  <a:noFill/>
                </a:ln>
                <a:solidFill>
                  <a:srgbClr val="000000"/>
                </a:solidFill>
                <a:effectLst/>
                <a:latin typeface="Arial Black" panose="020B0A04020102020204" pitchFamily="34" charset="0"/>
              </a:rPr>
              <a:t> </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1" u="none" strike="noStrike" cap="none" normalizeH="0" baseline="0" dirty="0">
                <a:ln>
                  <a:noFill/>
                </a:ln>
                <a:solidFill>
                  <a:srgbClr val="000000"/>
                </a:solidFill>
                <a:effectLst/>
                <a:latin typeface="Arial Black" panose="020B0A04020102020204" pitchFamily="34" charset="0"/>
              </a:rPr>
              <a:t>  KARREN S. FARMER</a:t>
            </a: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3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000000"/>
                </a:solidFill>
                <a:effectLst/>
                <a:latin typeface="Arial Black" panose="020B0A04020102020204" pitchFamily="34" charset="0"/>
              </a:rPr>
              <a:t>ATTORNEY &amp; COUNSELOR at LAW</a:t>
            </a:r>
            <a:endParaRPr kumimoji="0" lang="en-US" altLang="en-US" sz="13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Arial Black" panose="020B0A04020102020204" pitchFamily="34" charset="0"/>
              </a:rPr>
              <a:t>P. O. Box 254    Aroma Park, ILLINOI</a:t>
            </a:r>
            <a:r>
              <a:rPr kumimoji="0" lang="en-US" altLang="en-US" sz="1300" b="0" i="0" u="none" strike="noStrike" cap="none" normalizeH="0" baseline="0" dirty="0">
                <a:ln>
                  <a:noFill/>
                </a:ln>
                <a:solidFill>
                  <a:srgbClr val="000000"/>
                </a:solidFill>
                <a:effectLst/>
                <a:latin typeface="Arial Black" panose="020B0A04020102020204" pitchFamily="34" charset="0"/>
              </a:rPr>
              <a:t>S</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815-935-0100</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BANKRUPTCY      $900 </a:t>
            </a:r>
            <a:r>
              <a:rPr kumimoji="0" lang="en-US" altLang="en-US"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to start</a:t>
            </a:r>
            <a:endParaRPr kumimoji="0" lang="en-US" altLang="en-US" sz="7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NO HIDDEN FEES OR COSTS – FREE INITIAL CONSULTATION</a:t>
            </a:r>
            <a:endParaRPr kumimoji="0" lang="en-US" altLang="en-US" sz="5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Stop repossessions, foreclosures, garnishments and creditor harassment</a:t>
            </a:r>
            <a:endParaRPr kumimoji="0" lang="en-US" altLang="en-US" sz="5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r>
              <a:rPr kumimoji="0" lang="en-US" altLang="en-US"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PROBATE/WILLS/ESTATES</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FAMILY LAW/DIVORCE/CHILD CUSTODY</a:t>
            </a:r>
            <a:endParaRPr kumimoji="0" lang="en-US" altLang="en-US" sz="10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CRIMINAL LAW/TRAFFIC MATTERS</a:t>
            </a:r>
            <a:endParaRPr kumimoji="0" lang="en-US" altLang="en-US" sz="10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WORKERS COMPENSATION</a:t>
            </a:r>
            <a:endParaRPr kumimoji="0" lang="en-US" altLang="en-US" sz="10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REAL ESTATE/CONTRACTS</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SMALL BUSINESS &amp; CHURCH MATTERS </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a:extLst>
              <a:ext uri="{FF2B5EF4-FFF2-40B4-BE49-F238E27FC236}">
                <a16:creationId xmlns:a16="http://schemas.microsoft.com/office/drawing/2014/main" id="{A3F263D3-47E9-48CF-A317-4935F0AA8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20" y="2720789"/>
            <a:ext cx="1914083" cy="141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10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800100" y="230435"/>
            <a:ext cx="9620250"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Half Page Supporters</a:t>
            </a:r>
          </a:p>
        </p:txBody>
      </p:sp>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3"/>
          <a:stretch>
            <a:fillRect/>
          </a:stretch>
        </p:blipFill>
        <p:spPr>
          <a:xfrm>
            <a:off x="4139014" y="2015539"/>
            <a:ext cx="3913971" cy="3688400"/>
          </a:xfrm>
          <a:prstGeom prst="rect">
            <a:avLst/>
          </a:prstGeom>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87986" y="5092646"/>
            <a:ext cx="1957769" cy="1887198"/>
          </a:xfrm>
          <a:prstGeom prst="rect">
            <a:avLst/>
          </a:prstGeom>
        </p:spPr>
      </p:pic>
    </p:spTree>
    <p:extLst>
      <p:ext uri="{BB962C8B-B14F-4D97-AF65-F5344CB8AC3E}">
        <p14:creationId xmlns:p14="http://schemas.microsoft.com/office/powerpoint/2010/main" val="1259050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66583717-E2D8-49C3-9022-124309328ABE}"/>
              </a:ext>
            </a:extLst>
          </p:cNvPr>
          <p:cNvPicPr>
            <a:picLocks noChangeAspect="1"/>
          </p:cNvPicPr>
          <p:nvPr/>
        </p:nvPicPr>
        <p:blipFill>
          <a:blip r:embed="rId3"/>
          <a:stretch>
            <a:fillRect/>
          </a:stretch>
        </p:blipFill>
        <p:spPr>
          <a:xfrm>
            <a:off x="-1" y="-1"/>
            <a:ext cx="5756223" cy="6858000"/>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DF66D031-6DDF-49C6-82D5-8D94994240E2}"/>
              </a:ext>
            </a:extLst>
          </p:cNvPr>
          <p:cNvPicPr>
            <a:picLocks noChangeAspect="1"/>
          </p:cNvPicPr>
          <p:nvPr/>
        </p:nvPicPr>
        <p:blipFill rotWithShape="1">
          <a:blip r:embed="rId4"/>
          <a:srcRect l="21333" t="44704" r="19903" b="13617"/>
          <a:stretch/>
        </p:blipFill>
        <p:spPr bwMode="auto">
          <a:xfrm>
            <a:off x="5756223" y="0"/>
            <a:ext cx="6435777" cy="6858000"/>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5327501" y="5310383"/>
            <a:ext cx="1771641" cy="1707780"/>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7"/>
          <a:stretch>
            <a:fillRect/>
          </a:stretch>
        </p:blipFill>
        <p:spPr>
          <a:xfrm>
            <a:off x="5767796" y="5744424"/>
            <a:ext cx="891050" cy="839697"/>
          </a:xfrm>
          <a:prstGeom prst="rect">
            <a:avLst/>
          </a:prstGeom>
        </p:spPr>
      </p:pic>
    </p:spTree>
    <p:extLst>
      <p:ext uri="{BB962C8B-B14F-4D97-AF65-F5344CB8AC3E}">
        <p14:creationId xmlns:p14="http://schemas.microsoft.com/office/powerpoint/2010/main" val="2693595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8567760" y="4523550"/>
            <a:ext cx="2423926" cy="2336552"/>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5"/>
          <a:stretch>
            <a:fillRect/>
          </a:stretch>
        </p:blipFill>
        <p:spPr>
          <a:xfrm>
            <a:off x="9027137" y="4932752"/>
            <a:ext cx="1472303" cy="1387451"/>
          </a:xfrm>
          <a:prstGeom prst="rect">
            <a:avLst/>
          </a:prstGeom>
        </p:spPr>
      </p:pic>
      <p:pic>
        <p:nvPicPr>
          <p:cNvPr id="5" name="Picture 4">
            <a:extLst>
              <a:ext uri="{FF2B5EF4-FFF2-40B4-BE49-F238E27FC236}">
                <a16:creationId xmlns:a16="http://schemas.microsoft.com/office/drawing/2014/main" id="{E6A5552B-58A8-4A4F-A9B2-74B76C07689B}"/>
              </a:ext>
            </a:extLst>
          </p:cNvPr>
          <p:cNvPicPr>
            <a:picLocks noChangeAspect="1"/>
          </p:cNvPicPr>
          <p:nvPr/>
        </p:nvPicPr>
        <p:blipFill>
          <a:blip r:embed="rId6"/>
          <a:stretch>
            <a:fillRect/>
          </a:stretch>
        </p:blipFill>
        <p:spPr>
          <a:xfrm>
            <a:off x="8468491" y="311857"/>
            <a:ext cx="2589597" cy="1153999"/>
          </a:xfrm>
          <a:prstGeom prst="rect">
            <a:avLst/>
          </a:prstGeom>
        </p:spPr>
      </p:pic>
      <p:pic>
        <p:nvPicPr>
          <p:cNvPr id="6" name="Picture 5">
            <a:extLst>
              <a:ext uri="{FF2B5EF4-FFF2-40B4-BE49-F238E27FC236}">
                <a16:creationId xmlns:a16="http://schemas.microsoft.com/office/drawing/2014/main" id="{58C043AF-0C16-4343-AC43-31965ECC014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6247885" y="1487779"/>
            <a:ext cx="5944115" cy="2170364"/>
          </a:xfrm>
          <a:prstGeom prst="rect">
            <a:avLst/>
          </a:prstGeom>
        </p:spPr>
      </p:pic>
      <p:sp>
        <p:nvSpPr>
          <p:cNvPr id="8" name="TextBox 7">
            <a:extLst>
              <a:ext uri="{FF2B5EF4-FFF2-40B4-BE49-F238E27FC236}">
                <a16:creationId xmlns:a16="http://schemas.microsoft.com/office/drawing/2014/main" id="{ACD3A1AE-7C0E-4C0F-ABF0-F2BBE58A5BF2}"/>
              </a:ext>
            </a:extLst>
          </p:cNvPr>
          <p:cNvSpPr txBox="1"/>
          <p:nvPr/>
        </p:nvSpPr>
        <p:spPr>
          <a:xfrm>
            <a:off x="6247885" y="3680066"/>
            <a:ext cx="6265888" cy="758669"/>
          </a:xfrm>
          <a:prstGeom prst="rect">
            <a:avLst/>
          </a:prstGeom>
          <a:noFill/>
        </p:spPr>
        <p:txBody>
          <a:bodyPr wrap="square">
            <a:spAutoFit/>
          </a:bodyPr>
          <a:lstStyle/>
          <a:p>
            <a:pPr marL="0" marR="0">
              <a:lnSpc>
                <a:spcPct val="115000"/>
              </a:lnSpc>
              <a:spcBef>
                <a:spcPts val="0"/>
              </a:spcBef>
              <a:spcAft>
                <a:spcPts val="100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CONGRATULATIONS NAACP</a:t>
            </a:r>
          </a:p>
        </p:txBody>
      </p:sp>
      <p:pic>
        <p:nvPicPr>
          <p:cNvPr id="9" name="Picture 8">
            <a:extLst>
              <a:ext uri="{FF2B5EF4-FFF2-40B4-BE49-F238E27FC236}">
                <a16:creationId xmlns:a16="http://schemas.microsoft.com/office/drawing/2014/main" id="{96117178-46A7-4880-A901-4BC22DA47B2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Lst>
          </a:blip>
          <a:stretch>
            <a:fillRect/>
          </a:stretch>
        </p:blipFill>
        <p:spPr>
          <a:xfrm>
            <a:off x="0" y="0"/>
            <a:ext cx="6247885" cy="6858000"/>
          </a:xfrm>
          <a:prstGeom prst="rect">
            <a:avLst/>
          </a:prstGeom>
        </p:spPr>
      </p:pic>
    </p:spTree>
    <p:extLst>
      <p:ext uri="{BB962C8B-B14F-4D97-AF65-F5344CB8AC3E}">
        <p14:creationId xmlns:p14="http://schemas.microsoft.com/office/powerpoint/2010/main" val="3474262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1" y="4521447"/>
            <a:ext cx="2423926" cy="2336552"/>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5"/>
          <a:stretch>
            <a:fillRect/>
          </a:stretch>
        </p:blipFill>
        <p:spPr>
          <a:xfrm>
            <a:off x="475810" y="4995997"/>
            <a:ext cx="1472303" cy="1387451"/>
          </a:xfrm>
          <a:prstGeom prst="rect">
            <a:avLst/>
          </a:prstGeom>
        </p:spPr>
      </p:pic>
      <p:pic>
        <p:nvPicPr>
          <p:cNvPr id="7" name="Picture 6" descr="Text&#10;&#10;Description automatically generated">
            <a:extLst>
              <a:ext uri="{FF2B5EF4-FFF2-40B4-BE49-F238E27FC236}">
                <a16:creationId xmlns:a16="http://schemas.microsoft.com/office/drawing/2014/main" id="{99B7014D-24F1-422E-9BCC-1BDDCE3A2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771" y="0"/>
            <a:ext cx="5746230" cy="6858000"/>
          </a:xfrm>
          <a:prstGeom prst="rect">
            <a:avLst/>
          </a:prstGeom>
        </p:spPr>
      </p:pic>
      <p:pic>
        <p:nvPicPr>
          <p:cNvPr id="10" name="Picture 9">
            <a:extLst>
              <a:ext uri="{FF2B5EF4-FFF2-40B4-BE49-F238E27FC236}">
                <a16:creationId xmlns:a16="http://schemas.microsoft.com/office/drawing/2014/main" id="{FF5C3B71-225D-4792-BEE4-8678E967751D}"/>
              </a:ext>
            </a:extLst>
          </p:cNvPr>
          <p:cNvPicPr>
            <a:picLocks noChangeAspect="1"/>
          </p:cNvPicPr>
          <p:nvPr/>
        </p:nvPicPr>
        <p:blipFill>
          <a:blip r:embed="rId7"/>
          <a:stretch>
            <a:fillRect/>
          </a:stretch>
        </p:blipFill>
        <p:spPr>
          <a:xfrm>
            <a:off x="1812031" y="2068053"/>
            <a:ext cx="2712955" cy="1926503"/>
          </a:xfrm>
          <a:prstGeom prst="rect">
            <a:avLst/>
          </a:prstGeom>
        </p:spPr>
      </p:pic>
      <p:sp>
        <p:nvSpPr>
          <p:cNvPr id="12" name="TextBox 11">
            <a:extLst>
              <a:ext uri="{FF2B5EF4-FFF2-40B4-BE49-F238E27FC236}">
                <a16:creationId xmlns:a16="http://schemas.microsoft.com/office/drawing/2014/main" id="{FCB13A68-6542-4305-A31B-993CC54A077A}"/>
              </a:ext>
            </a:extLst>
          </p:cNvPr>
          <p:cNvSpPr txBox="1"/>
          <p:nvPr/>
        </p:nvSpPr>
        <p:spPr>
          <a:xfrm>
            <a:off x="35565" y="3994557"/>
            <a:ext cx="6265888" cy="1077218"/>
          </a:xfrm>
          <a:prstGeom prst="rect">
            <a:avLst/>
          </a:prstGeom>
          <a:noFill/>
        </p:spPr>
        <p:txBody>
          <a:bodyPr wrap="square">
            <a:spAutoFit/>
          </a:bodyPr>
          <a:lstStyle/>
          <a:p>
            <a:pPr algn="ctr"/>
            <a:r>
              <a:rPr lang="en-US" sz="3200" b="1" dirty="0"/>
              <a:t>To schedule an event call:</a:t>
            </a:r>
          </a:p>
          <a:p>
            <a:pPr algn="ctr"/>
            <a:r>
              <a:rPr lang="en-US" sz="3200" b="1" dirty="0"/>
              <a:t>815-216-3732</a:t>
            </a:r>
          </a:p>
        </p:txBody>
      </p:sp>
      <p:sp>
        <p:nvSpPr>
          <p:cNvPr id="13" name="TextBox 12">
            <a:extLst>
              <a:ext uri="{FF2B5EF4-FFF2-40B4-BE49-F238E27FC236}">
                <a16:creationId xmlns:a16="http://schemas.microsoft.com/office/drawing/2014/main" id="{6D5DA63D-0F47-41BA-98A1-677F89D6CF06}"/>
              </a:ext>
            </a:extLst>
          </p:cNvPr>
          <p:cNvSpPr txBox="1"/>
          <p:nvPr/>
        </p:nvSpPr>
        <p:spPr>
          <a:xfrm>
            <a:off x="512458" y="882268"/>
            <a:ext cx="5420855" cy="1077218"/>
          </a:xfrm>
          <a:prstGeom prst="rect">
            <a:avLst/>
          </a:prstGeom>
          <a:noFill/>
        </p:spPr>
        <p:txBody>
          <a:bodyPr wrap="square" rtlCol="0">
            <a:spAutoFit/>
          </a:bodyPr>
          <a:lstStyle/>
          <a:p>
            <a:pPr algn="ctr"/>
            <a:r>
              <a:rPr lang="en-US" sz="3200" b="1" dirty="0"/>
              <a:t>ENTERTAINMENT BY</a:t>
            </a:r>
            <a:br>
              <a:rPr lang="en-US" sz="3200" b="1" dirty="0"/>
            </a:br>
            <a:r>
              <a:rPr lang="en-US" sz="3200" b="1" dirty="0"/>
              <a:t>THE CHAPMAN QUARTET</a:t>
            </a:r>
          </a:p>
        </p:txBody>
      </p:sp>
    </p:spTree>
    <p:extLst>
      <p:ext uri="{BB962C8B-B14F-4D97-AF65-F5344CB8AC3E}">
        <p14:creationId xmlns:p14="http://schemas.microsoft.com/office/powerpoint/2010/main" val="3477093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49059F-F9A0-40C8-800E-939E40E1E92E}"/>
              </a:ext>
            </a:extLst>
          </p:cNvPr>
          <p:cNvPicPr>
            <a:picLocks noChangeAspect="1"/>
          </p:cNvPicPr>
          <p:nvPr/>
        </p:nvPicPr>
        <p:blipFill>
          <a:blip r:embed="rId2"/>
          <a:stretch>
            <a:fillRect/>
          </a:stretch>
        </p:blipFill>
        <p:spPr>
          <a:xfrm>
            <a:off x="-154384" y="-1"/>
            <a:ext cx="6495223" cy="6858001"/>
          </a:xfrm>
          <a:prstGeom prst="rect">
            <a:avLst/>
          </a:prstGeom>
        </p:spPr>
      </p:pic>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3"/>
          <a:stretch>
            <a:fillRect/>
          </a:stretch>
        </p:blipFill>
        <p:spPr>
          <a:xfrm>
            <a:off x="-191383" y="0"/>
            <a:ext cx="12346384" cy="6858000"/>
          </a:xfrm>
          <a:prstGeom prst="rect">
            <a:avLst/>
          </a:prstGeom>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208475" y="-87390"/>
            <a:ext cx="1431837" cy="1380224"/>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6"/>
          <a:stretch>
            <a:fillRect/>
          </a:stretch>
        </p:blipFill>
        <p:spPr>
          <a:xfrm>
            <a:off x="36999" y="145816"/>
            <a:ext cx="940888" cy="886663"/>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F9C4F1B3-0A2B-476C-AA08-C45819917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1" y="-1"/>
            <a:ext cx="6096000" cy="6858000"/>
          </a:xfrm>
          <a:prstGeom prst="rect">
            <a:avLst/>
          </a:prstGeom>
        </p:spPr>
      </p:pic>
    </p:spTree>
    <p:extLst>
      <p:ext uri="{BB962C8B-B14F-4D97-AF65-F5344CB8AC3E}">
        <p14:creationId xmlns:p14="http://schemas.microsoft.com/office/powerpoint/2010/main" val="2726887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5" descr="Text&#10;&#10;Description automatically generated">
            <a:extLst>
              <a:ext uri="{FF2B5EF4-FFF2-40B4-BE49-F238E27FC236}">
                <a16:creationId xmlns:a16="http://schemas.microsoft.com/office/drawing/2014/main" id="{228BF3D9-66EA-4327-BFCA-D7DA78BF0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649066" cy="6858000"/>
          </a:xfrm>
          <a:prstGeom prst="rect">
            <a:avLst/>
          </a:prstGeom>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117748" y="5685245"/>
            <a:ext cx="1231834" cy="1187431"/>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6"/>
          <a:stretch>
            <a:fillRect/>
          </a:stretch>
        </p:blipFill>
        <p:spPr>
          <a:xfrm>
            <a:off x="127738" y="5873386"/>
            <a:ext cx="788036" cy="74262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C985B8D7-F934-45A7-9624-D384E6475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9067" y="0"/>
            <a:ext cx="6780366" cy="6858000"/>
          </a:xfrm>
          <a:prstGeom prst="rect">
            <a:avLst/>
          </a:prstGeom>
        </p:spPr>
      </p:pic>
    </p:spTree>
    <p:extLst>
      <p:ext uri="{BB962C8B-B14F-4D97-AF65-F5344CB8AC3E}">
        <p14:creationId xmlns:p14="http://schemas.microsoft.com/office/powerpoint/2010/main" val="2419338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1638300" y="444420"/>
            <a:ext cx="8105775"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Gold Sponsor</a:t>
            </a:r>
          </a:p>
        </p:txBody>
      </p:sp>
      <p:pic>
        <p:nvPicPr>
          <p:cNvPr id="8" name="Google Shape;161;p45">
            <a:extLst>
              <a:ext uri="{FF2B5EF4-FFF2-40B4-BE49-F238E27FC236}">
                <a16:creationId xmlns:a16="http://schemas.microsoft.com/office/drawing/2014/main" id="{20EF6FCC-B45E-4F5F-9FFE-289C5F44A7FD}"/>
              </a:ext>
            </a:extLst>
          </p:cNvPr>
          <p:cNvPicPr preferRelativeResize="0"/>
          <p:nvPr/>
        </p:nvPicPr>
        <p:blipFill rotWithShape="1">
          <a:blip r:embed="rId3">
            <a:alphaModFix/>
          </a:blip>
          <a:srcRect/>
          <a:stretch/>
        </p:blipFill>
        <p:spPr>
          <a:xfrm>
            <a:off x="3382310" y="2095500"/>
            <a:ext cx="4617754" cy="4617754"/>
          </a:xfrm>
          <a:prstGeom prst="rect">
            <a:avLst/>
          </a:prstGeom>
          <a:noFill/>
          <a:ln>
            <a:noFill/>
          </a:ln>
        </p:spPr>
      </p:pic>
    </p:spTree>
    <p:extLst>
      <p:ext uri="{BB962C8B-B14F-4D97-AF65-F5344CB8AC3E}">
        <p14:creationId xmlns:p14="http://schemas.microsoft.com/office/powerpoint/2010/main" val="1864053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8280639" y="1350968"/>
            <a:ext cx="3402525" cy="3279876"/>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4"/>
          <a:stretch>
            <a:fillRect/>
          </a:stretch>
        </p:blipFill>
        <p:spPr>
          <a:xfrm>
            <a:off x="9240517" y="2297180"/>
            <a:ext cx="1472303" cy="1387451"/>
          </a:xfrm>
          <a:prstGeom prst="rect">
            <a:avLst/>
          </a:prstGeom>
        </p:spPr>
      </p:pic>
      <p:pic>
        <p:nvPicPr>
          <p:cNvPr id="8" name="Picture 7" descr="Table&#10;&#10;Description automatically generated">
            <a:extLst>
              <a:ext uri="{FF2B5EF4-FFF2-40B4-BE49-F238E27FC236}">
                <a16:creationId xmlns:a16="http://schemas.microsoft.com/office/drawing/2014/main" id="{BFB4313B-5C5B-4A15-BBF8-8B9018B45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348353" cy="6925377"/>
          </a:xfrm>
          <a:prstGeom prst="rect">
            <a:avLst/>
          </a:prstGeom>
        </p:spPr>
      </p:pic>
    </p:spTree>
    <p:extLst>
      <p:ext uri="{BB962C8B-B14F-4D97-AF65-F5344CB8AC3E}">
        <p14:creationId xmlns:p14="http://schemas.microsoft.com/office/powerpoint/2010/main" val="1953267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136103"/>
            <a:ext cx="12192000" cy="6857999"/>
          </a:xfrm>
          <a:prstGeom prst="rect">
            <a:avLst/>
          </a:prstGeom>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9016789" y="3863809"/>
            <a:ext cx="3402525" cy="3279876"/>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5"/>
          <a:stretch>
            <a:fillRect/>
          </a:stretch>
        </p:blipFill>
        <p:spPr>
          <a:xfrm>
            <a:off x="9981901" y="4938562"/>
            <a:ext cx="1472303" cy="1387451"/>
          </a:xfrm>
          <a:prstGeom prst="rect">
            <a:avLst/>
          </a:prstGeom>
        </p:spPr>
      </p:pic>
      <p:pic>
        <p:nvPicPr>
          <p:cNvPr id="5121" name="Picture 1">
            <a:extLst>
              <a:ext uri="{FF2B5EF4-FFF2-40B4-BE49-F238E27FC236}">
                <a16:creationId xmlns:a16="http://schemas.microsoft.com/office/drawing/2014/main" id="{30A18B29-B387-4246-B397-EC1055EF2FDE}"/>
              </a:ext>
            </a:extLst>
          </p:cNvPr>
          <p:cNvPicPr>
            <a:picLocks noChangeAspect="1" noChangeArrowheads="1"/>
          </p:cNvPicPr>
          <p:nvPr/>
        </p:nvPicPr>
        <p:blipFill>
          <a:blip r:embed="rId6" r:link="rId8">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94850">
            <a:off x="8177306" y="597043"/>
            <a:ext cx="2605088" cy="207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86D3555-4DF3-490E-9182-2C8CEA52CCFD}"/>
              </a:ext>
            </a:extLst>
          </p:cNvPr>
          <p:cNvSpPr>
            <a:spLocks noChangeArrowheads="1"/>
          </p:cNvSpPr>
          <p:nvPr/>
        </p:nvSpPr>
        <p:spPr bwMode="auto">
          <a:xfrm>
            <a:off x="52197" y="-187375"/>
            <a:ext cx="8379501" cy="723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6993"/>
                </a:solidFill>
                <a:effectLst/>
                <a:latin typeface="Arial" panose="020B0604020202020204" pitchFamily="34" charset="0"/>
                <a:ea typeface="Times New Roman" panose="02020603050405020304" pitchFamily="18" charset="0"/>
                <a:cs typeface="Arial" panose="020B0604020202020204" pitchFamily="34" charset="0"/>
              </a:rPr>
              <a:t>Roy Brothers Tire and Auto</a:t>
            </a:r>
            <a:endParaRPr kumimoji="0" lang="en-US" altLang="en-US" sz="3200" b="0" i="0" u="none" strike="noStrike" cap="none" normalizeH="0" baseline="0" dirty="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Family Owned   Honest Reliable   Friendly</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Nice people to know, Great people to do business with</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Roy Brothers Tire and Auto is family owned</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 such, we stress core values such as honesty, dependability, and affordability.</a:t>
            </a: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strive to deliver quality services</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from routine oil changes to complete engine overhauls. We take pride in our work and our many satisfied customers.</a:t>
            </a: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Established in 1969</a:t>
            </a: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our highly skilled technicians offer comprehensive knowledge and experience. You can be sure that your car will be handled with the latest diagnostics equipment and that everything done to your car will be explained to you in terms that you can understand.</a:t>
            </a: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b="1" i="0" u="none" strike="noStrike" cap="none" normalizeH="0" baseline="0" dirty="0">
                <a:ln>
                  <a:noFill/>
                </a:ln>
                <a:solidFill>
                  <a:srgbClr val="307091"/>
                </a:solidFill>
                <a:effectLst/>
                <a:latin typeface="Arial" panose="020B0604020202020204" pitchFamily="34" charset="0"/>
                <a:ea typeface="Times New Roman" panose="02020603050405020304" pitchFamily="18" charset="0"/>
                <a:cs typeface="Arial" panose="020B0604020202020204" pitchFamily="34" charset="0"/>
              </a:rPr>
              <a:t>Our Services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honor most extended warranty and service contracts.</a:t>
            </a:r>
            <a:endParaRPr kumimoji="0" lang="en-US" altLang="en-US" b="0" i="0" u="none" strike="noStrike" cap="none" normalizeH="0" baseline="0" dirty="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Air Conditioning     Alternators       Batteries     Brakes    Computer Diagnostics</a:t>
            </a:r>
            <a:endParaRPr kumimoji="0" lang="en-US" altLang="en-US" b="0" i="0" u="none" strike="noStrike" cap="none" normalizeH="0" baseline="0" dirty="0">
              <a:ln>
                <a:noFill/>
              </a:ln>
              <a:solidFill>
                <a:schemeClr val="accent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Computerized Wheel Alignment    Electrical Systems     Engine Repair and Replacement    Fleet Maintenance       Fuel Injection Specialists    Mufflers and Exhaust   Oil and Lube   Radiators   Shocks and Struts   Suspension    Starters   Tires   Towing    Transmissions    Tune-Ups    Wheel Balancing</a:t>
            </a:r>
            <a:endParaRPr kumimoji="0" lang="en-US" altLang="en-US" b="0" i="0" u="none" strike="noStrike" cap="none" normalizeH="0" baseline="0" dirty="0">
              <a:ln>
                <a:noFill/>
              </a:ln>
              <a:solidFill>
                <a:schemeClr val="accent1">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78999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44179C-EDAD-4D17-B975-939453F01148}"/>
              </a:ext>
            </a:extLst>
          </p:cNvPr>
          <p:cNvPicPr>
            <a:picLocks noChangeAspect="1"/>
          </p:cNvPicPr>
          <p:nvPr/>
        </p:nvPicPr>
        <p:blipFill>
          <a:blip r:embed="rId2"/>
          <a:stretch>
            <a:fillRect/>
          </a:stretch>
        </p:blipFill>
        <p:spPr>
          <a:xfrm>
            <a:off x="0" y="48211"/>
            <a:ext cx="6415790" cy="6809789"/>
          </a:xfrm>
          <a:prstGeom prst="rect">
            <a:avLst/>
          </a:prstGeom>
        </p:spPr>
      </p:pic>
      <p:pic>
        <p:nvPicPr>
          <p:cNvPr id="2" name="Picture 1">
            <a:extLst>
              <a:ext uri="{FF2B5EF4-FFF2-40B4-BE49-F238E27FC236}">
                <a16:creationId xmlns:a16="http://schemas.microsoft.com/office/drawing/2014/main" id="{7F5C0303-8DEA-4A97-9668-A1FD7D3511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1" b="93607" l="6512" r="90000">
                        <a14:foregroundMark x1="10349" y1="42461" x2="6977" y2="41737"/>
                        <a14:foregroundMark x1="16395" y1="62002" x2="8953" y2="64294"/>
                        <a14:foregroundMark x1="14186" y1="59590" x2="8023" y2="61520"/>
                        <a14:foregroundMark x1="16163" y1="56815" x2="8837" y2="58625"/>
                        <a14:foregroundMark x1="8837" y1="58625" x2="7791" y2="58504"/>
                        <a14:foregroundMark x1="13721" y1="53559" x2="9186" y2="51146"/>
                        <a14:foregroundMark x1="13721" y1="64777" x2="13721" y2="64777"/>
                        <a14:foregroundMark x1="18023" y1="65742" x2="11047" y2="66466"/>
                        <a14:foregroundMark x1="14651" y1="68516" x2="12791" y2="68999"/>
                        <a14:foregroundMark x1="18023" y1="72497" x2="13953" y2="74186"/>
                        <a14:foregroundMark x1="40000" y1="88540" x2="39535" y2="93727"/>
                        <a14:foregroundMark x1="43837" y1="89264" x2="43837" y2="93004"/>
                        <a14:foregroundMark x1="48372" y1="89505" x2="49767" y2="92762"/>
                        <a14:foregroundMark x1="54419" y1="90109" x2="55581" y2="93486"/>
                        <a14:foregroundMark x1="56744" y1="87817" x2="59419" y2="92762"/>
                        <a14:foregroundMark x1="61047" y1="87093" x2="64186" y2="89988"/>
                        <a14:foregroundMark x1="12791" y1="46441" x2="7558" y2="44873"/>
                        <a14:foregroundMark x1="14419" y1="47889" x2="12558" y2="45597"/>
                        <a14:foregroundMark x1="12791" y1="41737" x2="8721" y2="40169"/>
                        <a14:foregroundMark x1="12093" y1="48854" x2="6744" y2="47407"/>
                        <a14:foregroundMark x1="10116" y1="51628" x2="8488" y2="53317"/>
                        <a14:foregroundMark x1="8721" y1="54765" x2="6512" y2="52593"/>
                      </a14:backgroundRemoval>
                    </a14:imgEffect>
                  </a14:imgLayer>
                </a14:imgProps>
              </a:ext>
            </a:extLst>
          </a:blip>
          <a:stretch>
            <a:fillRect/>
          </a:stretch>
        </p:blipFill>
        <p:spPr>
          <a:xfrm rot="6321180">
            <a:off x="7658269" y="2116207"/>
            <a:ext cx="3402525" cy="3279876"/>
          </a:xfrm>
          <a:prstGeom prst="rect">
            <a:avLst/>
          </a:prstGeom>
        </p:spPr>
      </p:pic>
      <p:pic>
        <p:nvPicPr>
          <p:cNvPr id="3" name="Picture 2">
            <a:extLst>
              <a:ext uri="{FF2B5EF4-FFF2-40B4-BE49-F238E27FC236}">
                <a16:creationId xmlns:a16="http://schemas.microsoft.com/office/drawing/2014/main" id="{A5EB7946-9B47-4036-BDE0-F491DFB17F89}"/>
              </a:ext>
            </a:extLst>
          </p:cNvPr>
          <p:cNvPicPr>
            <a:picLocks noChangeAspect="1"/>
          </p:cNvPicPr>
          <p:nvPr/>
        </p:nvPicPr>
        <p:blipFill>
          <a:blip r:embed="rId5"/>
          <a:stretch>
            <a:fillRect/>
          </a:stretch>
        </p:blipFill>
        <p:spPr>
          <a:xfrm>
            <a:off x="8623379" y="3062419"/>
            <a:ext cx="1472303" cy="1387451"/>
          </a:xfrm>
          <a:prstGeom prst="rect">
            <a:avLst/>
          </a:prstGeom>
        </p:spPr>
      </p:pic>
    </p:spTree>
    <p:extLst>
      <p:ext uri="{BB962C8B-B14F-4D97-AF65-F5344CB8AC3E}">
        <p14:creationId xmlns:p14="http://schemas.microsoft.com/office/powerpoint/2010/main" val="3171191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12850" y1="33244" x2="13850" y2="40000"/>
                        <a14:backgroundMark x1="13850" y1="40000" x2="12150" y2="38489"/>
                      </a14:backgroundRemoval>
                    </a14:imgEffect>
                  </a14:imgLayer>
                </a14:imgProps>
              </a:ext>
            </a:extLst>
          </a:blip>
          <a:stretch>
            <a:fillRect/>
          </a:stretch>
        </p:blipFill>
        <p:spPr>
          <a:xfrm>
            <a:off x="819149" y="444420"/>
            <a:ext cx="5183943" cy="6857999"/>
          </a:xfrm>
          <a:prstGeom prst="rect">
            <a:avLst/>
          </a:prstGeom>
        </p:spPr>
      </p:pic>
      <p:pic>
        <p:nvPicPr>
          <p:cNvPr id="3" name="Picture 2" descr="A person and person holding certificates&#10;&#10;Description automatically generated with low confidence">
            <a:extLst>
              <a:ext uri="{FF2B5EF4-FFF2-40B4-BE49-F238E27FC236}">
                <a16:creationId xmlns:a16="http://schemas.microsoft.com/office/drawing/2014/main" id="{A894CF38-6600-457E-B8AB-A1DA5A9563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250" b="96042" l="37813" r="65469">
                        <a14:foregroundMark x1="42656" y1="29375" x2="44844" y2="32292"/>
                        <a14:foregroundMark x1="40313" y1="41250" x2="38125" y2="53333"/>
                        <a14:foregroundMark x1="41094" y1="74167" x2="40938" y2="85417"/>
                        <a14:foregroundMark x1="40938" y1="85417" x2="37813" y2="96042"/>
                        <a14:foregroundMark x1="37813" y1="96042" x2="37813" y2="96042"/>
                        <a14:foregroundMark x1="48750" y1="76250" x2="51094" y2="93125"/>
                        <a14:foregroundMark x1="60469" y1="31250" x2="60781" y2="30833"/>
                        <a14:foregroundMark x1="44219" y1="27500" x2="42031" y2="26250"/>
                        <a14:backgroundMark x1="51094" y1="32292" x2="50625" y2="30000"/>
                        <a14:backgroundMark x1="52656" y1="60625" x2="52344" y2="73125"/>
                        <a14:backgroundMark x1="52344" y1="73125" x2="52031" y2="70417"/>
                        <a14:backgroundMark x1="62187" y1="30208" x2="65938" y2="31458"/>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5795" t="25584" r="31111"/>
          <a:stretch/>
        </p:blipFill>
        <p:spPr>
          <a:xfrm>
            <a:off x="677813" y="1279272"/>
            <a:ext cx="3129618" cy="5277931"/>
          </a:xfrm>
          <a:prstGeom prst="rect">
            <a:avLst/>
          </a:prstGeom>
        </p:spPr>
      </p:pic>
      <p:pic>
        <p:nvPicPr>
          <p:cNvPr id="5" name="Picture 4">
            <a:extLst>
              <a:ext uri="{FF2B5EF4-FFF2-40B4-BE49-F238E27FC236}">
                <a16:creationId xmlns:a16="http://schemas.microsoft.com/office/drawing/2014/main" id="{125D6720-B1A1-415A-808B-C2C3A1DE5F33}"/>
              </a:ext>
            </a:extLst>
          </p:cNvPr>
          <p:cNvPicPr>
            <a:picLocks noChangeAspect="1"/>
          </p:cNvPicPr>
          <p:nvPr/>
        </p:nvPicPr>
        <p:blipFill>
          <a:blip r:embed="rId6"/>
          <a:stretch>
            <a:fillRect/>
          </a:stretch>
        </p:blipFill>
        <p:spPr>
          <a:xfrm>
            <a:off x="918647" y="4331056"/>
            <a:ext cx="2647950" cy="2495343"/>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1462616" y="-170756"/>
            <a:ext cx="9266767"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Scholarship Recipients</a:t>
            </a:r>
          </a:p>
        </p:txBody>
      </p:sp>
      <p:sp>
        <p:nvSpPr>
          <p:cNvPr id="6" name="TextBox 5">
            <a:extLst>
              <a:ext uri="{FF2B5EF4-FFF2-40B4-BE49-F238E27FC236}">
                <a16:creationId xmlns:a16="http://schemas.microsoft.com/office/drawing/2014/main" id="{7F4D0836-65F7-40CB-A68B-B2FE18C590DF}"/>
              </a:ext>
            </a:extLst>
          </p:cNvPr>
          <p:cNvSpPr txBox="1"/>
          <p:nvPr/>
        </p:nvSpPr>
        <p:spPr>
          <a:xfrm>
            <a:off x="4671483" y="2333792"/>
            <a:ext cx="6057900" cy="1631216"/>
          </a:xfrm>
          <a:prstGeom prst="rect">
            <a:avLst/>
          </a:prstGeom>
          <a:noFill/>
        </p:spPr>
        <p:txBody>
          <a:bodyPr wrap="square" rtlCol="0">
            <a:spAutoFit/>
          </a:bodyPr>
          <a:lstStyle/>
          <a:p>
            <a:pPr algn="ctr"/>
            <a:r>
              <a:rPr lang="en-US" sz="5000" b="1" dirty="0"/>
              <a:t>Jalen Townsend</a:t>
            </a:r>
          </a:p>
          <a:p>
            <a:pPr algn="ctr"/>
            <a:r>
              <a:rPr lang="en-US" sz="5000" b="1" dirty="0"/>
              <a:t>Sydney Ramsey</a:t>
            </a:r>
          </a:p>
        </p:txBody>
      </p:sp>
    </p:spTree>
    <p:extLst>
      <p:ext uri="{BB962C8B-B14F-4D97-AF65-F5344CB8AC3E}">
        <p14:creationId xmlns:p14="http://schemas.microsoft.com/office/powerpoint/2010/main" val="27251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760138" y="5326876"/>
            <a:ext cx="1431395" cy="1348900"/>
          </a:xfrm>
          <a:prstGeom prst="rect">
            <a:avLst/>
          </a:prstGeom>
        </p:spPr>
      </p:pic>
      <p:pic>
        <p:nvPicPr>
          <p:cNvPr id="3" name="Picture 2" descr="Text&#10;&#10;Description automatically generated">
            <a:extLst>
              <a:ext uri="{FF2B5EF4-FFF2-40B4-BE49-F238E27FC236}">
                <a16:creationId xmlns:a16="http://schemas.microsoft.com/office/drawing/2014/main" id="{34F6AB98-BF0F-4416-A4D8-FE64B8BE2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2" y="0"/>
            <a:ext cx="5369995" cy="6858000"/>
          </a:xfrm>
          <a:prstGeom prst="rect">
            <a:avLst/>
          </a:prstGeom>
        </p:spPr>
      </p:pic>
      <p:pic>
        <p:nvPicPr>
          <p:cNvPr id="2" name="Picture 1">
            <a:extLst>
              <a:ext uri="{FF2B5EF4-FFF2-40B4-BE49-F238E27FC236}">
                <a16:creationId xmlns:a16="http://schemas.microsoft.com/office/drawing/2014/main" id="{4908E5E8-FAD5-43A6-B6A8-D290C07B0000}"/>
              </a:ext>
            </a:extLst>
          </p:cNvPr>
          <p:cNvPicPr>
            <a:picLocks noChangeAspect="1"/>
          </p:cNvPicPr>
          <p:nvPr/>
        </p:nvPicPr>
        <p:blipFill>
          <a:blip r:embed="rId4"/>
          <a:stretch>
            <a:fillRect/>
          </a:stretch>
        </p:blipFill>
        <p:spPr>
          <a:xfrm>
            <a:off x="235795" y="566568"/>
            <a:ext cx="3027064" cy="3027064"/>
          </a:xfrm>
          <a:prstGeom prst="rect">
            <a:avLst/>
          </a:prstGeom>
        </p:spPr>
      </p:pic>
    </p:spTree>
    <p:extLst>
      <p:ext uri="{BB962C8B-B14F-4D97-AF65-F5344CB8AC3E}">
        <p14:creationId xmlns:p14="http://schemas.microsoft.com/office/powerpoint/2010/main" val="1496129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1638300" y="444420"/>
            <a:ext cx="8105775"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SilverSponsor</a:t>
            </a:r>
          </a:p>
        </p:txBody>
      </p:sp>
      <p:pic>
        <p:nvPicPr>
          <p:cNvPr id="5" name="Google Shape;191;p46">
            <a:extLst>
              <a:ext uri="{FF2B5EF4-FFF2-40B4-BE49-F238E27FC236}">
                <a16:creationId xmlns:a16="http://schemas.microsoft.com/office/drawing/2014/main" id="{D61DCE14-9455-47BD-A838-D2261DA01C3D}"/>
              </a:ext>
            </a:extLst>
          </p:cNvPr>
          <p:cNvPicPr preferRelativeResize="0"/>
          <p:nvPr/>
        </p:nvPicPr>
        <p:blipFill rotWithShape="1">
          <a:blip r:embed="rId3">
            <a:alphaModFix/>
          </a:blip>
          <a:srcRect/>
          <a:stretch/>
        </p:blipFill>
        <p:spPr>
          <a:xfrm>
            <a:off x="3708788" y="1790408"/>
            <a:ext cx="4271133" cy="4280666"/>
          </a:xfrm>
          <a:prstGeom prst="rect">
            <a:avLst/>
          </a:prstGeom>
          <a:noFill/>
          <a:ln>
            <a:noFill/>
          </a:ln>
        </p:spPr>
      </p:pic>
    </p:spTree>
    <p:extLst>
      <p:ext uri="{BB962C8B-B14F-4D97-AF65-F5344CB8AC3E}">
        <p14:creationId xmlns:p14="http://schemas.microsoft.com/office/powerpoint/2010/main" val="415212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8C78B-8E51-4C93-9D1E-ABA8A65FFFFF}"/>
              </a:ext>
            </a:extLst>
          </p:cNvPr>
          <p:cNvPicPr>
            <a:picLocks noChangeAspect="1"/>
          </p:cNvPicPr>
          <p:nvPr/>
        </p:nvPicPr>
        <p:blipFill>
          <a:blip r:embed="rId2"/>
          <a:stretch>
            <a:fillRect/>
          </a:stretch>
        </p:blipFill>
        <p:spPr>
          <a:xfrm>
            <a:off x="1117713" y="5296895"/>
            <a:ext cx="1431395" cy="1348900"/>
          </a:xfrm>
          <a:prstGeom prst="rect">
            <a:avLst/>
          </a:prstGeom>
        </p:spPr>
      </p:pic>
      <p:pic>
        <p:nvPicPr>
          <p:cNvPr id="7" name="Picture 6" descr="Text&#10;&#10;Description automatically generated">
            <a:extLst>
              <a:ext uri="{FF2B5EF4-FFF2-40B4-BE49-F238E27FC236}">
                <a16:creationId xmlns:a16="http://schemas.microsoft.com/office/drawing/2014/main" id="{ABFF9F7F-649C-4648-BD4A-2359F2EC8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802" y="0"/>
            <a:ext cx="4418395" cy="6858000"/>
          </a:xfrm>
          <a:prstGeom prst="rect">
            <a:avLst/>
          </a:prstGeom>
        </p:spPr>
      </p:pic>
      <p:pic>
        <p:nvPicPr>
          <p:cNvPr id="8" name="Picture 7">
            <a:extLst>
              <a:ext uri="{FF2B5EF4-FFF2-40B4-BE49-F238E27FC236}">
                <a16:creationId xmlns:a16="http://schemas.microsoft.com/office/drawing/2014/main" id="{2824D405-6BAC-4644-8D80-DE1BD8F9DBFB}"/>
              </a:ext>
            </a:extLst>
          </p:cNvPr>
          <p:cNvPicPr>
            <a:picLocks noChangeAspect="1"/>
          </p:cNvPicPr>
          <p:nvPr/>
        </p:nvPicPr>
        <p:blipFill>
          <a:blip r:embed="rId4"/>
          <a:stretch>
            <a:fillRect/>
          </a:stretch>
        </p:blipFill>
        <p:spPr>
          <a:xfrm>
            <a:off x="134434" y="494639"/>
            <a:ext cx="3397955" cy="3402803"/>
          </a:xfrm>
          <a:prstGeom prst="rect">
            <a:avLst/>
          </a:prstGeom>
        </p:spPr>
      </p:pic>
    </p:spTree>
    <p:extLst>
      <p:ext uri="{BB962C8B-B14F-4D97-AF65-F5344CB8AC3E}">
        <p14:creationId xmlns:p14="http://schemas.microsoft.com/office/powerpoint/2010/main" val="922836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7E0EE-E1D2-416B-A541-21E5053D9266}"/>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BF287B5-0FC3-4142-B6A8-F5FAA0F169F0}"/>
              </a:ext>
            </a:extLst>
          </p:cNvPr>
          <p:cNvSpPr txBox="1"/>
          <p:nvPr/>
        </p:nvSpPr>
        <p:spPr>
          <a:xfrm>
            <a:off x="1638300" y="444420"/>
            <a:ext cx="8105775" cy="1785104"/>
          </a:xfrm>
          <a:prstGeom prst="rect">
            <a:avLst/>
          </a:prstGeom>
          <a:noFill/>
        </p:spPr>
        <p:txBody>
          <a:bodyPr wrap="square" rtlCol="0">
            <a:spAutoFit/>
          </a:bodyPr>
          <a:lstStyle/>
          <a:p>
            <a:pPr algn="ctr"/>
            <a:r>
              <a:rPr lang="en-US" sz="11000" dirty="0">
                <a:solidFill>
                  <a:schemeClr val="accent1">
                    <a:lumMod val="50000"/>
                  </a:schemeClr>
                </a:solidFill>
                <a:latin typeface="Kunstler Script" panose="030304020206070D0D06" pitchFamily="66" charset="0"/>
              </a:rPr>
              <a:t>Bronze Sponsors</a:t>
            </a:r>
          </a:p>
        </p:txBody>
      </p:sp>
      <p:pic>
        <p:nvPicPr>
          <p:cNvPr id="2" name="Picture 1">
            <a:extLst>
              <a:ext uri="{FF2B5EF4-FFF2-40B4-BE49-F238E27FC236}">
                <a16:creationId xmlns:a16="http://schemas.microsoft.com/office/drawing/2014/main" id="{45C920BA-80D6-45DE-857E-4A037F87AAC5}"/>
              </a:ext>
            </a:extLst>
          </p:cNvPr>
          <p:cNvPicPr>
            <a:picLocks noChangeAspect="1"/>
          </p:cNvPicPr>
          <p:nvPr/>
        </p:nvPicPr>
        <p:blipFill>
          <a:blip r:embed="rId3"/>
          <a:stretch>
            <a:fillRect/>
          </a:stretch>
        </p:blipFill>
        <p:spPr>
          <a:xfrm>
            <a:off x="3958381" y="2015539"/>
            <a:ext cx="3875595" cy="3875595"/>
          </a:xfrm>
          <a:prstGeom prst="rect">
            <a:avLst/>
          </a:prstGeom>
        </p:spPr>
      </p:pic>
    </p:spTree>
    <p:extLst>
      <p:ext uri="{BB962C8B-B14F-4D97-AF65-F5344CB8AC3E}">
        <p14:creationId xmlns:p14="http://schemas.microsoft.com/office/powerpoint/2010/main" val="3044250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640</Words>
  <Application>Microsoft Office PowerPoint</Application>
  <PresentationFormat>Widescreen</PresentationFormat>
  <Paragraphs>123</Paragraphs>
  <Slides>53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Amasis MT Pro Medium</vt:lpstr>
      <vt:lpstr>Arial</vt:lpstr>
      <vt:lpstr>Arial Black</vt:lpstr>
      <vt:lpstr>Baskerville Old Face</vt:lpstr>
      <vt:lpstr>Calibri</vt:lpstr>
      <vt:lpstr>Calibri Light</vt:lpstr>
      <vt:lpstr>CG Times</vt:lpstr>
      <vt:lpstr>Garamond</vt:lpstr>
      <vt:lpstr>Kunstler Script</vt:lpstr>
      <vt:lpstr>Open Sans</vt:lpstr>
      <vt:lpstr>Times New Roman</vt:lpstr>
      <vt:lpstr>Trebuchet MS</vt:lpstr>
      <vt:lpstr>ZapfHumnst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Tina Y Davis-Powell</dc:creator>
  <cp:lastModifiedBy>Tina Y Davis-Powell</cp:lastModifiedBy>
  <cp:revision>7</cp:revision>
  <dcterms:created xsi:type="dcterms:W3CDTF">2022-10-18T05:21:39Z</dcterms:created>
  <dcterms:modified xsi:type="dcterms:W3CDTF">2022-10-30T15:30:50Z</dcterms:modified>
</cp:coreProperties>
</file>